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70" r:id="rId12"/>
    <p:sldId id="272" r:id="rId13"/>
    <p:sldId id="273" r:id="rId14"/>
    <p:sldId id="271" r:id="rId15"/>
    <p:sldId id="274" r:id="rId16"/>
    <p:sldId id="275" r:id="rId17"/>
    <p:sldId id="277" r:id="rId18"/>
    <p:sldId id="276" r:id="rId19"/>
    <p:sldId id="278" r:id="rId20"/>
    <p:sldId id="279" r:id="rId21"/>
    <p:sldId id="280" r:id="rId22"/>
    <p:sldId id="287" r:id="rId23"/>
    <p:sldId id="288" r:id="rId24"/>
    <p:sldId id="289" r:id="rId25"/>
    <p:sldId id="290" r:id="rId26"/>
    <p:sldId id="336" r:id="rId27"/>
    <p:sldId id="291" r:id="rId28"/>
    <p:sldId id="292" r:id="rId29"/>
    <p:sldId id="297" r:id="rId30"/>
    <p:sldId id="298" r:id="rId31"/>
    <p:sldId id="299" r:id="rId32"/>
    <p:sldId id="300" r:id="rId33"/>
    <p:sldId id="301" r:id="rId34"/>
    <p:sldId id="302" r:id="rId35"/>
    <p:sldId id="293" r:id="rId36"/>
    <p:sldId id="294" r:id="rId37"/>
    <p:sldId id="295" r:id="rId38"/>
    <p:sldId id="296" r:id="rId39"/>
    <p:sldId id="303" r:id="rId40"/>
    <p:sldId id="330" r:id="rId41"/>
    <p:sldId id="331" r:id="rId42"/>
    <p:sldId id="332" r:id="rId43"/>
    <p:sldId id="337" r:id="rId44"/>
    <p:sldId id="335" r:id="rId45"/>
    <p:sldId id="333" r:id="rId46"/>
    <p:sldId id="334" r:id="rId47"/>
    <p:sldId id="329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28" r:id="rId57"/>
    <p:sldId id="312" r:id="rId58"/>
    <p:sldId id="313" r:id="rId59"/>
    <p:sldId id="314" r:id="rId60"/>
    <p:sldId id="315" r:id="rId61"/>
    <p:sldId id="316" r:id="rId62"/>
    <p:sldId id="317" r:id="rId63"/>
    <p:sldId id="338" r:id="rId64"/>
    <p:sldId id="339" r:id="rId65"/>
    <p:sldId id="340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3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4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sz="18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sz="18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sz="180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0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31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2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7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52987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sz="180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45795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3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3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60888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6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44296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3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90455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7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26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3" y="6407946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sz="180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sz="180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933936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sz="180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sz="180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30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F9A7EDD-2393-4C4A-868E-7CB05BB1903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DB70BBE-3809-4F59-B1D4-91348A5ED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0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Circular_buff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windows/desktop/dn508285(v=vs.85).aspx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desktop/ff476485(v=vs.85).aspx" TargetMode="External"/><Relationship Id="rId2" Type="http://schemas.openxmlformats.org/officeDocument/2006/relationships/hyperlink" Target="https://msdn.microsoft.com/en-us/library/windows/desktop/ff476457(v=vs.85).asp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Particles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emitters for one effect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37124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300915" y="5380038"/>
            <a:ext cx="654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Individual “effects</a:t>
            </a:r>
            <a:r>
              <a:rPr lang="en-US" smtClean="0"/>
              <a:t>” often comprised </a:t>
            </a:r>
            <a:r>
              <a:rPr lang="en-US" dirty="0" smtClean="0"/>
              <a:t>of multiple emitters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8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Particle </a:t>
            </a:r>
            <a:br>
              <a:rPr lang="en-US" dirty="0" smtClean="0"/>
            </a:b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30"/>
            <a:ext cx="8229600" cy="4675026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CPU-based</a:t>
            </a:r>
          </a:p>
          <a:p>
            <a:pPr lvl="1"/>
            <a:r>
              <a:rPr lang="en-US" dirty="0" smtClean="0"/>
              <a:t>CPU does most of the work (including simulation)</a:t>
            </a:r>
          </a:p>
          <a:p>
            <a:pPr lvl="1"/>
            <a:r>
              <a:rPr lang="en-US" dirty="0" smtClean="0"/>
              <a:t>Updated particles copied to GPU every frame</a:t>
            </a:r>
          </a:p>
          <a:p>
            <a:pPr lvl="1"/>
            <a:endParaRPr lang="en-US" dirty="0"/>
          </a:p>
          <a:p>
            <a:r>
              <a:rPr lang="en-US" b="1" dirty="0" smtClean="0"/>
              <a:t>CPU/GPU Hybrid</a:t>
            </a:r>
          </a:p>
          <a:p>
            <a:pPr lvl="1"/>
            <a:r>
              <a:rPr lang="en-US" dirty="0" smtClean="0"/>
              <a:t>CPU handles some work (killing/spawning particles)</a:t>
            </a:r>
          </a:p>
          <a:p>
            <a:pPr lvl="1"/>
            <a:r>
              <a:rPr lang="en-US" dirty="0" smtClean="0"/>
              <a:t>GPU handles some work (particle motion &amp; colors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Still requires some CPU -&gt; GPU copying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Pure GPU (Advanced)</a:t>
            </a:r>
          </a:p>
          <a:p>
            <a:pPr lvl="1"/>
            <a:r>
              <a:rPr lang="en-US" dirty="0" smtClean="0"/>
              <a:t>GPU does it all: Spawns, updates and kills </a:t>
            </a:r>
            <a:r>
              <a:rPr lang="en-US" dirty="0" smtClean="0"/>
              <a:t>particles</a:t>
            </a:r>
          </a:p>
          <a:p>
            <a:pPr lvl="1"/>
            <a:r>
              <a:rPr lang="en-US" dirty="0" smtClean="0"/>
              <a:t>More on this when we get to Compute </a:t>
            </a:r>
            <a:r>
              <a:rPr lang="en-US" dirty="0" err="1" smtClean="0"/>
              <a:t>Shaders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particle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to implement &amp; debug</a:t>
            </a:r>
            <a:endParaRPr lang="en-US" dirty="0"/>
          </a:p>
          <a:p>
            <a:pPr lvl="1"/>
            <a:r>
              <a:rPr lang="en-US" dirty="0" smtClean="0"/>
              <a:t>As much of the implementation as possible is C</a:t>
            </a:r>
            <a:r>
              <a:rPr lang="en-US" dirty="0" smtClean="0"/>
              <a:t>++</a:t>
            </a:r>
          </a:p>
          <a:p>
            <a:endParaRPr lang="en-US" dirty="0" smtClean="0"/>
          </a:p>
          <a:p>
            <a:r>
              <a:rPr lang="en-US" dirty="0" smtClean="0"/>
              <a:t>Fast enough for this semester</a:t>
            </a:r>
          </a:p>
          <a:p>
            <a:endParaRPr lang="en-US" dirty="0"/>
          </a:p>
          <a:p>
            <a:r>
              <a:rPr lang="en-US" dirty="0" smtClean="0"/>
              <a:t>Easy to move to CPU/GPU hybrid approach</a:t>
            </a:r>
          </a:p>
          <a:p>
            <a:pPr lvl="1"/>
            <a:r>
              <a:rPr lang="en-US" dirty="0" smtClean="0"/>
              <a:t>Once its working</a:t>
            </a:r>
          </a:p>
          <a:p>
            <a:pPr lvl="1"/>
            <a:r>
              <a:rPr lang="en-US" dirty="0" smtClean="0"/>
              <a:t>And testable</a:t>
            </a:r>
          </a:p>
          <a:p>
            <a:pPr lvl="1"/>
            <a:r>
              <a:rPr lang="en-US" dirty="0" smtClean="0"/>
              <a:t>And you understand it!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approach</a:t>
            </a:r>
            <a:r>
              <a:rPr lang="en-US" dirty="0" smtClean="0"/>
              <a:t>: CPU-based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30"/>
            <a:ext cx="8229600" cy="4702187"/>
          </a:xfrm>
        </p:spPr>
        <p:txBody>
          <a:bodyPr>
            <a:normAutofit/>
          </a:bodyPr>
          <a:lstStyle/>
          <a:p>
            <a:r>
              <a:rPr lang="en-US" b="1" dirty="0" smtClean="0"/>
              <a:t>Particle</a:t>
            </a:r>
            <a:r>
              <a:rPr lang="en-US" dirty="0" smtClean="0"/>
              <a:t> - </a:t>
            </a:r>
            <a:r>
              <a:rPr lang="en-US" dirty="0"/>
              <a:t>S</a:t>
            </a:r>
            <a:r>
              <a:rPr lang="en-US" dirty="0" smtClean="0"/>
              <a:t>truct of relevant particle data</a:t>
            </a:r>
          </a:p>
          <a:p>
            <a:pPr lvl="1"/>
            <a:endParaRPr lang="en-US" dirty="0"/>
          </a:p>
          <a:p>
            <a:r>
              <a:rPr lang="en-US" b="1" dirty="0" smtClean="0"/>
              <a:t>Emitter</a:t>
            </a:r>
          </a:p>
          <a:p>
            <a:pPr lvl="1"/>
            <a:r>
              <a:rPr lang="en-US" dirty="0" smtClean="0"/>
              <a:t>A class which tracks its own particles</a:t>
            </a:r>
          </a:p>
          <a:p>
            <a:pPr lvl="1"/>
            <a:r>
              <a:rPr lang="en-US" dirty="0" smtClean="0"/>
              <a:t>Has particle behavior &amp; spawning options</a:t>
            </a:r>
          </a:p>
          <a:p>
            <a:pPr lvl="1"/>
            <a:r>
              <a:rPr lang="en-US" dirty="0" smtClean="0"/>
              <a:t>Methods to update its own particles</a:t>
            </a:r>
          </a:p>
          <a:p>
            <a:pPr lvl="1"/>
            <a:endParaRPr lang="en-US" dirty="0"/>
          </a:p>
          <a:p>
            <a:r>
              <a:rPr lang="en-US" b="1" dirty="0" smtClean="0"/>
              <a:t>Overarching “Particle System”</a:t>
            </a:r>
          </a:p>
          <a:p>
            <a:pPr lvl="1"/>
            <a:r>
              <a:rPr lang="en-US" dirty="0" smtClean="0"/>
              <a:t>Updates &amp; Draws all emitters in a scene</a:t>
            </a:r>
          </a:p>
          <a:p>
            <a:pPr lvl="1"/>
            <a:r>
              <a:rPr lang="en-US" dirty="0" smtClean="0"/>
              <a:t>Could simply </a:t>
            </a:r>
            <a:r>
              <a:rPr lang="en-US" dirty="0" smtClean="0"/>
              <a:t>be </a:t>
            </a:r>
            <a:r>
              <a:rPr lang="en-US" dirty="0" smtClean="0"/>
              <a:t>an array of Emitters</a:t>
            </a:r>
          </a:p>
          <a:p>
            <a:pPr lvl="1"/>
            <a:r>
              <a:rPr lang="en-US" dirty="0" smtClean="0"/>
              <a:t>Or even handled</a:t>
            </a:r>
            <a:r>
              <a:rPr lang="en-US" dirty="0" smtClean="0"/>
              <a:t> </a:t>
            </a:r>
            <a:r>
              <a:rPr lang="en-US" dirty="0" smtClean="0"/>
              <a:t>by a renderer class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systems in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Simulation</a:t>
            </a:r>
          </a:p>
          <a:p>
            <a:pPr lvl="1"/>
            <a:r>
              <a:rPr lang="en-US" dirty="0" smtClean="0"/>
              <a:t>Creating &amp; updating individual particle data</a:t>
            </a:r>
          </a:p>
          <a:p>
            <a:pPr lvl="1"/>
            <a:r>
              <a:rPr lang="en-US" dirty="0" smtClean="0"/>
              <a:t>Position, velocity, color, rotation, etc.</a:t>
            </a:r>
          </a:p>
          <a:p>
            <a:pPr lvl="1"/>
            <a:endParaRPr lang="en-US" dirty="0"/>
          </a:p>
          <a:p>
            <a:r>
              <a:rPr lang="en-US" b="1" dirty="0" smtClean="0"/>
              <a:t>CPU -&gt; GPU Copy</a:t>
            </a:r>
          </a:p>
          <a:p>
            <a:pPr lvl="1"/>
            <a:r>
              <a:rPr lang="en-US" dirty="0" smtClean="0"/>
              <a:t>Copy updated particles to GPU buffer</a:t>
            </a:r>
          </a:p>
          <a:p>
            <a:pPr lvl="1"/>
            <a:r>
              <a:rPr lang="en-US" dirty="0" smtClean="0"/>
              <a:t>Usually a dynamic vertex buffer</a:t>
            </a:r>
          </a:p>
          <a:p>
            <a:pPr lvl="1"/>
            <a:endParaRPr lang="en-US" dirty="0"/>
          </a:p>
          <a:p>
            <a:r>
              <a:rPr lang="en-US" b="1" dirty="0" smtClean="0"/>
              <a:t>Render</a:t>
            </a:r>
          </a:p>
          <a:p>
            <a:pPr lvl="1"/>
            <a:r>
              <a:rPr lang="en-US" dirty="0" smtClean="0"/>
              <a:t>Actually draw each emitters’ particles</a:t>
            </a:r>
          </a:p>
          <a:p>
            <a:pPr lvl="1"/>
            <a:r>
              <a:rPr lang="en-US" dirty="0" smtClean="0"/>
              <a:t>Using specific </a:t>
            </a:r>
            <a:r>
              <a:rPr lang="en-US" dirty="0" err="1" smtClean="0"/>
              <a:t>shaders</a:t>
            </a:r>
            <a:r>
              <a:rPr lang="en-US" dirty="0" smtClean="0"/>
              <a:t> and render states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system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CPU-Based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1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emitter needs an array of its particles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sz="2400" dirty="0" smtClean="0"/>
              <a:t>Note: Not all of this data is required for </a:t>
            </a:r>
            <a:r>
              <a:rPr lang="en-US" sz="2400" i="1" dirty="0" smtClean="0"/>
              <a:t>rendering</a:t>
            </a:r>
            <a:endParaRPr lang="en-US" sz="24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Emitter setup for CPU approaches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137092" y="2362200"/>
          <a:ext cx="486981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05"/>
                <a:gridCol w="1284605"/>
                <a:gridCol w="1284605"/>
                <a:gridCol w="1016000"/>
              </a:tblGrid>
              <a:tr h="294640"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</a:p>
                    <a:p>
                      <a:r>
                        <a:rPr lang="en-US" dirty="0" smtClean="0"/>
                        <a:t>Velocity</a:t>
                      </a:r>
                    </a:p>
                    <a:p>
                      <a:r>
                        <a:rPr lang="en-US" dirty="0" smtClean="0"/>
                        <a:t>Color</a:t>
                      </a:r>
                    </a:p>
                    <a:p>
                      <a:r>
                        <a:rPr lang="en-US" dirty="0" smtClean="0"/>
                        <a:t>Size</a:t>
                      </a:r>
                    </a:p>
                    <a:p>
                      <a:r>
                        <a:rPr lang="en-US" dirty="0" smtClean="0"/>
                        <a:t>Age</a:t>
                      </a:r>
                    </a:p>
                    <a:p>
                      <a:r>
                        <a:rPr lang="en-US" dirty="0" smtClean="0"/>
                        <a:t>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</a:p>
                    <a:p>
                      <a:r>
                        <a:rPr lang="en-US" dirty="0" smtClean="0"/>
                        <a:t>Velocity</a:t>
                      </a:r>
                    </a:p>
                    <a:p>
                      <a:r>
                        <a:rPr lang="en-US" dirty="0" smtClean="0"/>
                        <a:t>Color</a:t>
                      </a:r>
                    </a:p>
                    <a:p>
                      <a:r>
                        <a:rPr lang="en-US" dirty="0" smtClean="0"/>
                        <a:t>Size</a:t>
                      </a:r>
                    </a:p>
                    <a:p>
                      <a:r>
                        <a:rPr lang="en-US" dirty="0" smtClean="0"/>
                        <a:t>Age</a:t>
                      </a:r>
                    </a:p>
                    <a:p>
                      <a:r>
                        <a:rPr lang="en-US" dirty="0" smtClean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</a:p>
                    <a:p>
                      <a:r>
                        <a:rPr lang="en-US" dirty="0" smtClean="0"/>
                        <a:t>Velocity</a:t>
                      </a:r>
                    </a:p>
                    <a:p>
                      <a:r>
                        <a:rPr lang="en-US" dirty="0" smtClean="0"/>
                        <a:t>Color</a:t>
                      </a:r>
                    </a:p>
                    <a:p>
                      <a:r>
                        <a:rPr lang="en-US" dirty="0" smtClean="0"/>
                        <a:t>Size</a:t>
                      </a:r>
                    </a:p>
                    <a:p>
                      <a:r>
                        <a:rPr lang="en-US" dirty="0" smtClean="0"/>
                        <a:t>Age</a:t>
                      </a:r>
                    </a:p>
                    <a:p>
                      <a:r>
                        <a:rPr lang="en-US" dirty="0" smtClean="0"/>
                        <a:t>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3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3907536" cy="4525962"/>
          </a:xfrm>
        </p:spPr>
        <p:txBody>
          <a:bodyPr/>
          <a:lstStyle/>
          <a:p>
            <a:r>
              <a:rPr lang="en-US" dirty="0" smtClean="0"/>
              <a:t>Particle (Simulation)</a:t>
            </a:r>
          </a:p>
          <a:p>
            <a:pPr lvl="1"/>
            <a:r>
              <a:rPr lang="en-US" sz="2000" dirty="0" smtClean="0"/>
              <a:t>Assuming a </a:t>
            </a:r>
            <a:r>
              <a:rPr lang="en-US" sz="2000" dirty="0" err="1" smtClean="0"/>
              <a:t>const</a:t>
            </a:r>
            <a:r>
              <a:rPr lang="en-US" sz="2000" dirty="0" smtClean="0"/>
              <a:t> </a:t>
            </a:r>
            <a:r>
              <a:rPr lang="en-US" sz="2000" dirty="0" err="1" smtClean="0"/>
              <a:t>accel</a:t>
            </a:r>
            <a:r>
              <a:rPr lang="en-US" sz="2000" dirty="0" smtClean="0"/>
              <a:t> function for movement</a:t>
            </a:r>
          </a:p>
          <a:p>
            <a:endParaRPr lang="en-US" dirty="0"/>
          </a:p>
          <a:p>
            <a:pPr marL="109537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Particle</a:t>
            </a:r>
          </a:p>
          <a:p>
            <a:pPr marL="109537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DirectX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XMFLOAT3</a:t>
            </a:r>
            <a:r>
              <a:rPr lang="en-US" sz="1800" dirty="0">
                <a:latin typeface="Consolas" panose="020B0609020204030204" pitchFamily="49" charset="0"/>
              </a:rPr>
              <a:t> Position;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DirectX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XMFLOAT4</a:t>
            </a:r>
            <a:r>
              <a:rPr lang="en-US" sz="1800" dirty="0">
                <a:latin typeface="Consolas" panose="020B0609020204030204" pitchFamily="49" charset="0"/>
              </a:rPr>
              <a:t> Color;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DirectX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XMFLOAT3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StartVel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  <a:endParaRPr lang="en-US" sz="1800" dirty="0"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Size;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Age;</a:t>
            </a:r>
          </a:p>
          <a:p>
            <a:pPr marL="109537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definitions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4779264" y="1481138"/>
            <a:ext cx="3907536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Particle (Drawing)</a:t>
            </a:r>
          </a:p>
          <a:p>
            <a:pPr lvl="1"/>
            <a:r>
              <a:rPr lang="en-US" sz="2000" dirty="0" smtClean="0"/>
              <a:t>Just what we need to send to GPU for drawing</a:t>
            </a:r>
            <a:endParaRPr lang="en-US" dirty="0" smtClean="0"/>
          </a:p>
          <a:p>
            <a:endParaRPr lang="en-US" dirty="0" smtClean="0"/>
          </a:p>
          <a:p>
            <a:pPr marL="109537" indent="0">
              <a:buFont typeface="Wingdings 3" pitchFamily="18" charset="2"/>
              <a:buNone/>
            </a:pPr>
            <a:r>
              <a:rPr lang="en-US" sz="18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ParticleVertex</a:t>
            </a:r>
            <a:endParaRPr lang="en-US" sz="1800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09537" indent="0">
              <a:buFont typeface="Wingdings 3" pitchFamily="18" charset="2"/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DirectX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XMFLOAT3</a:t>
            </a:r>
            <a:r>
              <a:rPr lang="en-US" sz="1800" dirty="0">
                <a:latin typeface="Consolas" panose="020B0609020204030204" pitchFamily="49" charset="0"/>
              </a:rPr>
              <a:t> Position;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DirectX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XMFLOAT2</a:t>
            </a:r>
            <a:r>
              <a:rPr lang="en-US" sz="1800" dirty="0">
                <a:latin typeface="Consolas" panose="020B0609020204030204" pitchFamily="49" charset="0"/>
              </a:rPr>
              <a:t> UV;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DirectX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XMFLOAT4</a:t>
            </a:r>
            <a:r>
              <a:rPr lang="en-US" sz="1800" dirty="0">
                <a:latin typeface="Consolas" panose="020B0609020204030204" pitchFamily="49" charset="0"/>
              </a:rPr>
              <a:t> Color;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Size</a:t>
            </a:r>
            <a:r>
              <a:rPr lang="en-US" sz="1800" dirty="0" smtClean="0">
                <a:latin typeface="Consolas" panose="020B0609020204030204" pitchFamily="49" charset="0"/>
              </a:rPr>
              <a:t>;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};</a:t>
            </a:r>
            <a:endParaRPr 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45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Emitter will need an array of particles</a:t>
            </a:r>
          </a:p>
          <a:p>
            <a:endParaRPr lang="en-US" dirty="0"/>
          </a:p>
          <a:p>
            <a:pPr marL="109537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Particle</a:t>
            </a:r>
            <a:r>
              <a:rPr lang="en-US" dirty="0" smtClean="0">
                <a:latin typeface="Consolas" panose="020B0609020204030204" pitchFamily="49" charset="0"/>
              </a:rPr>
              <a:t>* particles;</a:t>
            </a:r>
          </a:p>
          <a:p>
            <a:pPr marL="109537" indent="0">
              <a:buNone/>
            </a:pPr>
            <a:endParaRPr lang="en-US" dirty="0"/>
          </a:p>
          <a:p>
            <a:r>
              <a:rPr lang="en-US" dirty="0" smtClean="0"/>
              <a:t>Also handy to have array of particle vertices</a:t>
            </a:r>
          </a:p>
          <a:p>
            <a:pPr lvl="1"/>
            <a:r>
              <a:rPr lang="en-US" dirty="0" smtClean="0"/>
              <a:t>Need 4x as many vertices as particles!</a:t>
            </a:r>
          </a:p>
          <a:p>
            <a:pPr lvl="1"/>
            <a:r>
              <a:rPr lang="en-US" dirty="0" smtClean="0"/>
              <a:t>We update it locally as particles change</a:t>
            </a:r>
          </a:p>
          <a:p>
            <a:pPr lvl="1"/>
            <a:r>
              <a:rPr lang="en-US" dirty="0" smtClean="0"/>
              <a:t>And copy to GPU in one step before rendering</a:t>
            </a:r>
          </a:p>
          <a:p>
            <a:pPr lvl="1"/>
            <a:endParaRPr lang="en-US" dirty="0"/>
          </a:p>
          <a:p>
            <a:pPr marL="109537" indent="0">
              <a:buNone/>
            </a:pPr>
            <a:r>
              <a:rPr lang="en-US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ParticleVertex</a:t>
            </a:r>
            <a:r>
              <a:rPr lang="en-US" dirty="0" smtClean="0">
                <a:latin typeface="Consolas" panose="020B0609020204030204" pitchFamily="49" charset="0"/>
              </a:rPr>
              <a:t>* </a:t>
            </a:r>
            <a:r>
              <a:rPr lang="en-US" dirty="0" err="1" smtClean="0">
                <a:latin typeface="Consolas" panose="020B0609020204030204" pitchFamily="49" charset="0"/>
              </a:rPr>
              <a:t>localParticleVertices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particles in an Emitter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“Fuzzy” phenomena</a:t>
            </a:r>
          </a:p>
          <a:p>
            <a:pPr lvl="1"/>
            <a:r>
              <a:rPr lang="en-US" dirty="0"/>
              <a:t>Fire</a:t>
            </a:r>
          </a:p>
          <a:p>
            <a:pPr lvl="1"/>
            <a:r>
              <a:rPr lang="en-US" dirty="0"/>
              <a:t>Smoke</a:t>
            </a:r>
          </a:p>
          <a:p>
            <a:pPr lvl="1"/>
            <a:r>
              <a:rPr lang="en-US" dirty="0"/>
              <a:t>Explosions</a:t>
            </a:r>
          </a:p>
          <a:p>
            <a:pPr lvl="1"/>
            <a:r>
              <a:rPr lang="en-US" dirty="0"/>
              <a:t>Weather effects</a:t>
            </a:r>
          </a:p>
          <a:p>
            <a:endParaRPr lang="en-US" dirty="0"/>
          </a:p>
          <a:p>
            <a:r>
              <a:rPr lang="en-US" dirty="0"/>
              <a:t>Phenomena which:</a:t>
            </a:r>
          </a:p>
          <a:p>
            <a:pPr lvl="1"/>
            <a:r>
              <a:rPr lang="en-US" dirty="0"/>
              <a:t>Change over time</a:t>
            </a:r>
          </a:p>
          <a:p>
            <a:pPr lvl="1"/>
            <a:r>
              <a:rPr lang="en-US" dirty="0"/>
              <a:t>Have no definite shape</a:t>
            </a:r>
          </a:p>
          <a:p>
            <a:pPr lvl="1"/>
            <a:r>
              <a:rPr lang="en-US" dirty="0"/>
              <a:t>Can’t be accurately rendered </a:t>
            </a:r>
            <a:r>
              <a:rPr lang="en-US" dirty="0" smtClean="0"/>
              <a:t>with </a:t>
            </a:r>
            <a:r>
              <a:rPr lang="en-US" dirty="0"/>
              <a:t>a static mesh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particles used for?</a:t>
            </a:r>
            <a:endParaRPr lang="en-US" dirty="0"/>
          </a:p>
        </p:txBody>
      </p:sp>
      <p:pic>
        <p:nvPicPr>
          <p:cNvPr id="4" name="Picture 2" descr="https://i.ytimg.com/vi/CRiqOcDUZhY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7" t="151" r="4510" b="36402"/>
          <a:stretch/>
        </p:blipFill>
        <p:spPr bwMode="auto">
          <a:xfrm>
            <a:off x="5341305" y="1417638"/>
            <a:ext cx="3345495" cy="3269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2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track both </a:t>
            </a:r>
            <a:r>
              <a:rPr lang="en-US" i="1" dirty="0" smtClean="0"/>
              <a:t>living</a:t>
            </a:r>
            <a:r>
              <a:rPr lang="en-US" dirty="0" smtClean="0"/>
              <a:t> and </a:t>
            </a:r>
            <a:r>
              <a:rPr lang="en-US" i="1" dirty="0" smtClean="0"/>
              <a:t>dead</a:t>
            </a:r>
            <a:r>
              <a:rPr lang="en-US" dirty="0" smtClean="0"/>
              <a:t> particles</a:t>
            </a:r>
          </a:p>
          <a:p>
            <a:pPr lvl="1"/>
            <a:r>
              <a:rPr lang="en-US" dirty="0" smtClean="0"/>
              <a:t>Dead particles often get recycled into living ones</a:t>
            </a:r>
          </a:p>
          <a:p>
            <a:endParaRPr lang="en-US" dirty="0"/>
          </a:p>
          <a:p>
            <a:r>
              <a:rPr lang="en-US" dirty="0" smtClean="0"/>
              <a:t>Subset of all particles will be “alive” at a time</a:t>
            </a:r>
          </a:p>
          <a:p>
            <a:pPr lvl="1"/>
            <a:r>
              <a:rPr lang="en-US" dirty="0" smtClean="0"/>
              <a:t>Usually grouped together</a:t>
            </a:r>
          </a:p>
          <a:p>
            <a:pPr lvl="1"/>
            <a:r>
              <a:rPr lang="en-US" dirty="0" smtClean="0"/>
              <a:t>Especially if all particles have the same lifetime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particles CPU-side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14400" y="4800600"/>
          <a:ext cx="70104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  <a:gridCol w="4381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0200" y="536659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0725" y="536659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9858" y="5366599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yet emitted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276600" y="5000625"/>
            <a:ext cx="313325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9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 particle list as a </a:t>
            </a:r>
            <a:r>
              <a:rPr lang="en-US" dirty="0" smtClean="0">
                <a:hlinkClick r:id="rId2"/>
              </a:rPr>
              <a:t>circular buffer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 buffer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1666" y="1919334"/>
            <a:ext cx="3495238" cy="422857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133571" y="384895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Living particles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8486" y="2332481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Oldest living particle</a:t>
            </a:r>
            <a:br>
              <a:rPr lang="en-US" dirty="0" smtClean="0"/>
            </a:br>
            <a:r>
              <a:rPr lang="en-US" dirty="0" smtClean="0"/>
              <a:t>(next to die)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628886" y="2517147"/>
            <a:ext cx="609600" cy="1498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56879" y="5445013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Youngest living particle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4628887" y="5410201"/>
            <a:ext cx="627992" cy="2194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905000" y="4020919"/>
            <a:ext cx="3810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3880" y="3744309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96238" y="348027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44262" y="4019320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095500" y="3240030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00189" y="6093648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 particle to be emitted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340038" y="5547660"/>
            <a:ext cx="254583" cy="5142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96132" y="2975997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...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5005" y="2987833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Start of</a:t>
            </a:r>
            <a:br>
              <a:rPr lang="en-US" dirty="0" smtClean="0"/>
            </a:br>
            <a:r>
              <a:rPr lang="en-US" dirty="0" smtClean="0"/>
              <a:t>buffer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68704" y="4419600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End of</a:t>
            </a:r>
            <a:br>
              <a:rPr lang="en-US" dirty="0" smtClean="0"/>
            </a:br>
            <a:r>
              <a:rPr lang="en-US" dirty="0" smtClean="0"/>
              <a:t>buffer</a:t>
            </a:r>
            <a:endParaRPr lang="en-US" dirty="0"/>
          </a:p>
        </p:txBody>
      </p:sp>
      <p:cxnSp>
        <p:nvCxnSpPr>
          <p:cNvPr id="36" name="Straight Arrow Connector 35"/>
          <p:cNvCxnSpPr>
            <a:endCxn id="18" idx="1"/>
          </p:cNvCxnSpPr>
          <p:nvPr/>
        </p:nvCxnSpPr>
        <p:spPr>
          <a:xfrm>
            <a:off x="1371600" y="3480276"/>
            <a:ext cx="582280" cy="4179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3"/>
            <a:endCxn id="20" idx="1"/>
          </p:cNvCxnSpPr>
          <p:nvPr/>
        </p:nvCxnSpPr>
        <p:spPr>
          <a:xfrm flipV="1">
            <a:off x="1466707" y="4173209"/>
            <a:ext cx="477555" cy="56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99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Particle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CPU-Based </a:t>
            </a:r>
            <a:r>
              <a:rPr lang="en-US" dirty="0" smtClean="0"/>
              <a:t>approach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1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where you update each particle’s data</a:t>
            </a:r>
          </a:p>
          <a:p>
            <a:pPr lvl="1"/>
            <a:r>
              <a:rPr lang="en-US" dirty="0" smtClean="0"/>
              <a:t>Update velocity and position</a:t>
            </a:r>
          </a:p>
          <a:p>
            <a:pPr lvl="1"/>
            <a:r>
              <a:rPr lang="en-US" dirty="0" smtClean="0"/>
              <a:t>Interpolate colors, size, rotation, etc.</a:t>
            </a:r>
          </a:p>
          <a:p>
            <a:pPr lvl="1"/>
            <a:r>
              <a:rPr lang="en-US" dirty="0" smtClean="0"/>
              <a:t>Increment age</a:t>
            </a:r>
          </a:p>
          <a:p>
            <a:pPr lvl="1"/>
            <a:endParaRPr lang="en-US" dirty="0"/>
          </a:p>
          <a:p>
            <a:r>
              <a:rPr lang="en-US" dirty="0" smtClean="0"/>
              <a:t>And emit new particles</a:t>
            </a:r>
          </a:p>
          <a:p>
            <a:pPr lvl="1"/>
            <a:r>
              <a:rPr lang="en-US" dirty="0" smtClean="0"/>
              <a:t>If enough time has passed</a:t>
            </a:r>
          </a:p>
          <a:p>
            <a:endParaRPr lang="en-US" dirty="0"/>
          </a:p>
          <a:p>
            <a:r>
              <a:rPr lang="en-US" dirty="0" smtClean="0"/>
              <a:t>And check for “dead” particles</a:t>
            </a:r>
          </a:p>
          <a:p>
            <a:pPr lvl="1"/>
            <a:r>
              <a:rPr lang="en-US" dirty="0" smtClean="0"/>
              <a:t>Particles whose age &gt; lifetime</a:t>
            </a:r>
          </a:p>
          <a:p>
            <a:pPr lvl="1"/>
            <a:r>
              <a:rPr lang="en-US" dirty="0" smtClean="0"/>
              <a:t>Reset dead particles if looping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2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Particles are slowly emitted over time</a:t>
            </a:r>
          </a:p>
          <a:p>
            <a:pPr lvl="1"/>
            <a:r>
              <a:rPr lang="en-US" dirty="0" smtClean="0"/>
              <a:t>Usually not all at </a:t>
            </a:r>
            <a:r>
              <a:rPr lang="en-US" dirty="0" smtClean="0"/>
              <a:t>once</a:t>
            </a:r>
          </a:p>
          <a:p>
            <a:pPr lvl="1"/>
            <a:r>
              <a:rPr lang="en-US" dirty="0" smtClean="0"/>
              <a:t>Unless that’s what you want (explosions?)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Where do new particles spawn?</a:t>
            </a:r>
          </a:p>
          <a:p>
            <a:pPr lvl="1"/>
            <a:r>
              <a:rPr lang="en-US" dirty="0" smtClean="0"/>
              <a:t>Could be a point in space</a:t>
            </a:r>
          </a:p>
          <a:p>
            <a:pPr lvl="1"/>
            <a:r>
              <a:rPr lang="en-US" dirty="0" smtClean="0"/>
              <a:t>Or randomly inside a volume (box, sphere, etc.)</a:t>
            </a:r>
          </a:p>
          <a:p>
            <a:pPr lvl="1"/>
            <a:endParaRPr lang="en-US" dirty="0"/>
          </a:p>
          <a:p>
            <a:r>
              <a:rPr lang="en-US" dirty="0" smtClean="0"/>
              <a:t>Stops when max # of living particles reached</a:t>
            </a:r>
          </a:p>
          <a:p>
            <a:pPr lvl="1"/>
            <a:r>
              <a:rPr lang="en-US" dirty="0" smtClean="0"/>
              <a:t>As particles die, they can be recycled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emission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Newly emitted particles have default state:</a:t>
            </a:r>
          </a:p>
          <a:p>
            <a:pPr lvl="1"/>
            <a:r>
              <a:rPr lang="en-US" dirty="0" smtClean="0"/>
              <a:t>Starting position</a:t>
            </a:r>
          </a:p>
          <a:p>
            <a:pPr lvl="1"/>
            <a:r>
              <a:rPr lang="en-US" dirty="0" smtClean="0"/>
              <a:t>Starting velocity</a:t>
            </a:r>
          </a:p>
          <a:p>
            <a:pPr lvl="1"/>
            <a:r>
              <a:rPr lang="en-US" dirty="0" smtClean="0"/>
              <a:t>Initial color, size, rotation, etc.</a:t>
            </a:r>
          </a:p>
          <a:p>
            <a:pPr lvl="1"/>
            <a:r>
              <a:rPr lang="en-US" dirty="0" smtClean="0"/>
              <a:t>Age = zero</a:t>
            </a:r>
          </a:p>
          <a:p>
            <a:pPr lvl="1"/>
            <a:endParaRPr lang="en-US" dirty="0"/>
          </a:p>
          <a:p>
            <a:r>
              <a:rPr lang="en-US" dirty="0" smtClean="0"/>
              <a:t>Age lets us keep track of when a particle dies</a:t>
            </a:r>
            <a:endParaRPr lang="en-US" dirty="0"/>
          </a:p>
          <a:p>
            <a:pPr lvl="1"/>
            <a:r>
              <a:rPr lang="en-US" dirty="0" smtClean="0"/>
              <a:t>Compare particle’s age &amp; emitter’s lifetime </a:t>
            </a:r>
            <a:r>
              <a:rPr lang="en-US" dirty="0" smtClean="0"/>
              <a:t>property</a:t>
            </a:r>
          </a:p>
          <a:p>
            <a:pPr lvl="1"/>
            <a:endParaRPr lang="en-US" dirty="0"/>
          </a:p>
          <a:p>
            <a:r>
              <a:rPr lang="en-US" dirty="0" smtClean="0"/>
              <a:t>Here is where some randomization helps</a:t>
            </a:r>
          </a:p>
          <a:p>
            <a:pPr lvl="1"/>
            <a:r>
              <a:rPr lang="en-US" dirty="0" smtClean="0"/>
              <a:t>Makes the system more visually interesting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Emitting a single particle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8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Each frame, all living particles are updated</a:t>
            </a:r>
          </a:p>
          <a:p>
            <a:endParaRPr lang="en-US" dirty="0" smtClean="0"/>
          </a:p>
          <a:p>
            <a:r>
              <a:rPr lang="en-US" dirty="0" smtClean="0"/>
              <a:t>Common data to update:</a:t>
            </a:r>
            <a:endParaRPr lang="en-US" dirty="0"/>
          </a:p>
          <a:p>
            <a:pPr lvl="1"/>
            <a:r>
              <a:rPr lang="en-US" dirty="0" smtClean="0"/>
              <a:t>Increment the age</a:t>
            </a:r>
          </a:p>
          <a:p>
            <a:pPr lvl="1"/>
            <a:r>
              <a:rPr lang="en-US" dirty="0" smtClean="0"/>
              <a:t>Adjust position</a:t>
            </a:r>
          </a:p>
          <a:p>
            <a:pPr lvl="2"/>
            <a:r>
              <a:rPr lang="en-US" dirty="0" smtClean="0"/>
              <a:t>Constant acceleration function?</a:t>
            </a:r>
          </a:p>
          <a:p>
            <a:pPr lvl="2"/>
            <a:r>
              <a:rPr lang="en-US" dirty="0" smtClean="0"/>
              <a:t>Or simply “</a:t>
            </a:r>
            <a:r>
              <a:rPr lang="en-US" dirty="0" err="1" smtClean="0">
                <a:latin typeface="Consolas" panose="020B0609020204030204" pitchFamily="49" charset="0"/>
              </a:rPr>
              <a:t>vel</a:t>
            </a:r>
            <a:r>
              <a:rPr lang="en-US" dirty="0" smtClean="0">
                <a:latin typeface="Consolas" panose="020B0609020204030204" pitchFamily="49" charset="0"/>
              </a:rPr>
              <a:t> += </a:t>
            </a:r>
            <a:r>
              <a:rPr lang="en-US" dirty="0" err="1" smtClean="0">
                <a:latin typeface="Consolas" panose="020B0609020204030204" pitchFamily="49" charset="0"/>
              </a:rPr>
              <a:t>acc</a:t>
            </a:r>
            <a:r>
              <a:rPr lang="en-US" dirty="0" smtClean="0">
                <a:latin typeface="Consolas" panose="020B0609020204030204" pitchFamily="49" charset="0"/>
              </a:rPr>
              <a:t>; </a:t>
            </a:r>
            <a:r>
              <a:rPr lang="en-US" dirty="0" err="1" smtClean="0">
                <a:latin typeface="Consolas" panose="020B0609020204030204" pitchFamily="49" charset="0"/>
              </a:rPr>
              <a:t>pos</a:t>
            </a:r>
            <a:r>
              <a:rPr lang="en-US" dirty="0" smtClean="0">
                <a:latin typeface="Consolas" panose="020B0609020204030204" pitchFamily="49" charset="0"/>
              </a:rPr>
              <a:t> += </a:t>
            </a:r>
            <a:r>
              <a:rPr lang="en-US" dirty="0" err="1" smtClean="0">
                <a:latin typeface="Consolas" panose="020B0609020204030204" pitchFamily="49" charset="0"/>
              </a:rPr>
              <a:t>vel</a:t>
            </a:r>
            <a:r>
              <a:rPr lang="en-US" dirty="0" smtClean="0">
                <a:latin typeface="Consolas" panose="020B0609020204030204" pitchFamily="49" charset="0"/>
              </a:rPr>
              <a:t>;</a:t>
            </a:r>
            <a:r>
              <a:rPr lang="en-US" dirty="0" smtClean="0"/>
              <a:t>”</a:t>
            </a:r>
            <a:endParaRPr lang="en-US" dirty="0" smtClean="0"/>
          </a:p>
          <a:p>
            <a:pPr lvl="1"/>
            <a:r>
              <a:rPr lang="en-US" dirty="0" smtClean="0"/>
              <a:t>Change </a:t>
            </a:r>
            <a:r>
              <a:rPr lang="en-US" dirty="0" smtClean="0"/>
              <a:t>color, size, rotation, etc.</a:t>
            </a:r>
          </a:p>
          <a:p>
            <a:pPr lvl="1"/>
            <a:endParaRPr lang="en-US" dirty="0"/>
          </a:p>
          <a:p>
            <a:r>
              <a:rPr lang="en-US" dirty="0" err="1" smtClean="0">
                <a:latin typeface="Consolas" panose="020B0609020204030204" pitchFamily="49" charset="0"/>
              </a:rPr>
              <a:t>foreach</a:t>
            </a:r>
            <a:r>
              <a:rPr lang="en-US" dirty="0" smtClean="0">
                <a:latin typeface="Consolas" panose="020B0609020204030204" pitchFamily="49" charset="0"/>
              </a:rPr>
              <a:t>(Particle p) { Update(p); }</a:t>
            </a:r>
          </a:p>
          <a:p>
            <a:pPr lvl="1"/>
            <a:r>
              <a:rPr lang="en-US" dirty="0" smtClean="0"/>
              <a:t>One at a time? Isn’t that slow?</a:t>
            </a:r>
            <a:endParaRPr lang="en-US" dirty="0"/>
          </a:p>
          <a:p>
            <a:pPr lvl="1"/>
            <a:r>
              <a:rPr lang="en-US" dirty="0" smtClean="0"/>
              <a:t>YUP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a particle’s age exceeds its lifetime:</a:t>
            </a:r>
          </a:p>
          <a:p>
            <a:pPr lvl="1"/>
            <a:r>
              <a:rPr lang="en-US" dirty="0" smtClean="0"/>
              <a:t>Particle is dead - No longer rendered or simulated</a:t>
            </a:r>
          </a:p>
          <a:p>
            <a:endParaRPr lang="en-US" dirty="0"/>
          </a:p>
          <a:p>
            <a:r>
              <a:rPr lang="en-US" dirty="0" smtClean="0"/>
              <a:t>Looping emitters:</a:t>
            </a:r>
          </a:p>
          <a:p>
            <a:pPr lvl="1"/>
            <a:r>
              <a:rPr lang="en-US" dirty="0" smtClean="0"/>
              <a:t>“Dead” particles are put back in queue</a:t>
            </a:r>
          </a:p>
          <a:p>
            <a:pPr lvl="1"/>
            <a:r>
              <a:rPr lang="en-US" dirty="0" smtClean="0"/>
              <a:t>Eventually re-emitted</a:t>
            </a:r>
          </a:p>
          <a:p>
            <a:pPr lvl="1"/>
            <a:r>
              <a:rPr lang="en-US" dirty="0" smtClean="0"/>
              <a:t>Examples: fire, rain, snow</a:t>
            </a:r>
          </a:p>
          <a:p>
            <a:endParaRPr lang="en-US" dirty="0"/>
          </a:p>
          <a:p>
            <a:r>
              <a:rPr lang="en-US" dirty="0" smtClean="0"/>
              <a:t>Non-looping emitters:</a:t>
            </a:r>
          </a:p>
          <a:p>
            <a:pPr lvl="1"/>
            <a:r>
              <a:rPr lang="en-US" dirty="0" smtClean="0"/>
              <a:t>Particles eventually stop (effect ends)</a:t>
            </a:r>
          </a:p>
          <a:p>
            <a:pPr lvl="1"/>
            <a:r>
              <a:rPr lang="en-US" dirty="0" smtClean="0"/>
              <a:t>Examples: explosion, blood splatter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Emitters &amp; “dead”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CPU -&gt; GPU Copy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CPU-Based </a:t>
            </a:r>
            <a:r>
              <a:rPr lang="en-US" dirty="0" smtClean="0"/>
              <a:t>approach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GPU buffer of vertices for rendering</a:t>
            </a:r>
          </a:p>
          <a:p>
            <a:pPr lvl="1"/>
            <a:r>
              <a:rPr lang="en-US" dirty="0" smtClean="0"/>
              <a:t>Contains per-vertex rendering </a:t>
            </a:r>
            <a:r>
              <a:rPr lang="en-US" dirty="0"/>
              <a:t>data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endParaRPr lang="en-US" dirty="0"/>
          </a:p>
          <a:p>
            <a:pPr marL="393192" lvl="1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r>
              <a:rPr lang="en-US" dirty="0" smtClean="0"/>
              <a:t>How many verts per particle?  Options:</a:t>
            </a:r>
          </a:p>
          <a:p>
            <a:pPr lvl="1"/>
            <a:r>
              <a:rPr lang="en-US" dirty="0"/>
              <a:t>6 per </a:t>
            </a:r>
            <a:r>
              <a:rPr lang="en-US" dirty="0" smtClean="0"/>
              <a:t>particle: 	Two </a:t>
            </a:r>
            <a:r>
              <a:rPr lang="en-US" dirty="0"/>
              <a:t>triangles, no </a:t>
            </a:r>
            <a:r>
              <a:rPr lang="en-US" dirty="0" smtClean="0"/>
              <a:t>indices</a:t>
            </a:r>
            <a:endParaRPr lang="en-US" dirty="0"/>
          </a:p>
          <a:p>
            <a:pPr lvl="1"/>
            <a:r>
              <a:rPr lang="en-US" dirty="0" smtClean="0"/>
              <a:t>4 per particle: 	If using an index buffer</a:t>
            </a:r>
          </a:p>
          <a:p>
            <a:pPr lvl="1"/>
            <a:r>
              <a:rPr lang="en-US" dirty="0" smtClean="0"/>
              <a:t>1 per particle:	If using a Geometry Shader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GPU setup for basic particle system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438400"/>
          <a:ext cx="3505199" cy="1125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634"/>
                <a:gridCol w="924634"/>
                <a:gridCol w="924634"/>
                <a:gridCol w="731297"/>
              </a:tblGrid>
              <a:tr h="266923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Vertex 0</a:t>
                      </a:r>
                      <a:endParaRPr lang="en-US" sz="1300" dirty="0"/>
                    </a:p>
                  </a:txBody>
                  <a:tcPr marL="65817" marR="65817" marT="32908" marB="32908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Vertex 1</a:t>
                      </a:r>
                      <a:endParaRPr lang="en-US" sz="1300" dirty="0"/>
                    </a:p>
                  </a:txBody>
                  <a:tcPr marL="65817" marR="65817" marT="32908" marB="32908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Vertex </a:t>
                      </a:r>
                      <a:r>
                        <a:rPr lang="en-US" sz="1300" baseline="0" dirty="0" smtClean="0"/>
                        <a:t>2</a:t>
                      </a:r>
                      <a:endParaRPr lang="en-US" sz="1300" dirty="0"/>
                    </a:p>
                  </a:txBody>
                  <a:tcPr marL="65817" marR="65817" marT="32908" marB="32908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…</a:t>
                      </a:r>
                      <a:endParaRPr lang="en-US" sz="1300" dirty="0"/>
                    </a:p>
                  </a:txBody>
                  <a:tcPr marL="65817" marR="65817" marT="32908" marB="32908"/>
                </a:tc>
              </a:tr>
              <a:tr h="855618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Position</a:t>
                      </a:r>
                    </a:p>
                    <a:p>
                      <a:r>
                        <a:rPr lang="en-US" sz="1300" dirty="0" smtClean="0"/>
                        <a:t>UV</a:t>
                      </a:r>
                    </a:p>
                    <a:p>
                      <a:r>
                        <a:rPr lang="en-US" sz="1300" dirty="0" smtClean="0"/>
                        <a:t>Color</a:t>
                      </a:r>
                    </a:p>
                    <a:p>
                      <a:r>
                        <a:rPr lang="en-US" sz="1300" dirty="0" smtClean="0"/>
                        <a:t>Etc.</a:t>
                      </a:r>
                    </a:p>
                  </a:txBody>
                  <a:tcPr marL="65817" marR="65817" marT="32908" marB="32908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Position</a:t>
                      </a:r>
                    </a:p>
                    <a:p>
                      <a:r>
                        <a:rPr lang="en-US" sz="1300" dirty="0" smtClean="0"/>
                        <a:t>UV</a:t>
                      </a:r>
                    </a:p>
                    <a:p>
                      <a:r>
                        <a:rPr lang="en-US" sz="1300" dirty="0" smtClean="0"/>
                        <a:t>Color</a:t>
                      </a:r>
                    </a:p>
                    <a:p>
                      <a:r>
                        <a:rPr lang="en-US" sz="1300" dirty="0" smtClean="0"/>
                        <a:t>Etc.</a:t>
                      </a:r>
                    </a:p>
                  </a:txBody>
                  <a:tcPr marL="65817" marR="65817" marT="32908" marB="32908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Position</a:t>
                      </a:r>
                    </a:p>
                    <a:p>
                      <a:r>
                        <a:rPr lang="en-US" sz="1300" dirty="0" smtClean="0"/>
                        <a:t>UV</a:t>
                      </a:r>
                    </a:p>
                    <a:p>
                      <a:r>
                        <a:rPr lang="en-US" sz="1300" dirty="0" smtClean="0"/>
                        <a:t>Color</a:t>
                      </a:r>
                    </a:p>
                    <a:p>
                      <a:r>
                        <a:rPr lang="en-US" sz="1300" dirty="0" smtClean="0"/>
                        <a:t>Etc.</a:t>
                      </a:r>
                    </a:p>
                  </a:txBody>
                  <a:tcPr marL="65817" marR="65817" marT="32908" marB="32908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…</a:t>
                      </a:r>
                      <a:endParaRPr lang="en-US" sz="1300" dirty="0"/>
                    </a:p>
                  </a:txBody>
                  <a:tcPr marL="65817" marR="65817" marT="32908" marB="3290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15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Smallest individual piece of the phenomenon</a:t>
            </a:r>
            <a:endParaRPr lang="en-US" dirty="0"/>
          </a:p>
          <a:p>
            <a:pPr lvl="1"/>
            <a:r>
              <a:rPr lang="en-US" dirty="0" smtClean="0"/>
              <a:t>Snowflake</a:t>
            </a:r>
          </a:p>
          <a:p>
            <a:pPr lvl="1"/>
            <a:r>
              <a:rPr lang="en-US" dirty="0" smtClean="0"/>
              <a:t>Drop of rain</a:t>
            </a:r>
          </a:p>
          <a:p>
            <a:pPr lvl="1"/>
            <a:r>
              <a:rPr lang="en-US" dirty="0" smtClean="0"/>
              <a:t>Single flame</a:t>
            </a:r>
          </a:p>
          <a:p>
            <a:endParaRPr lang="en-US" dirty="0"/>
          </a:p>
          <a:p>
            <a:r>
              <a:rPr lang="en-US" dirty="0" smtClean="0"/>
              <a:t>Each moving “piece”</a:t>
            </a:r>
            <a:br>
              <a:rPr lang="en-US" dirty="0" smtClean="0"/>
            </a:br>
            <a:r>
              <a:rPr lang="en-US" dirty="0" smtClean="0"/>
              <a:t>to the right is a</a:t>
            </a:r>
            <a:br>
              <a:rPr lang="en-US" dirty="0" smtClean="0"/>
            </a:br>
            <a:r>
              <a:rPr lang="en-US" dirty="0" smtClean="0"/>
              <a:t>particle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particle?</a:t>
            </a:r>
            <a:endParaRPr lang="en-US" dirty="0"/>
          </a:p>
        </p:txBody>
      </p:sp>
      <p:pic>
        <p:nvPicPr>
          <p:cNvPr id="4" name="Picture 2" descr="http://courses.cs.washington.edu/courses/csep557/13wi/projects/animator/blackbelt/Fountain_files/fountai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76" y="2524053"/>
            <a:ext cx="3283097" cy="3283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3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We use </a:t>
            </a:r>
            <a:r>
              <a:rPr lang="en-US" b="1" dirty="0" smtClean="0"/>
              <a:t>static buffers </a:t>
            </a:r>
            <a:r>
              <a:rPr lang="en-US" dirty="0" smtClean="0"/>
              <a:t>for normal geometry</a:t>
            </a:r>
          </a:p>
          <a:p>
            <a:pPr lvl="1"/>
            <a:r>
              <a:rPr lang="en-US" dirty="0" smtClean="0"/>
              <a:t>Lives in GPU memory</a:t>
            </a:r>
          </a:p>
          <a:p>
            <a:pPr lvl="1"/>
            <a:r>
              <a:rPr lang="en-US" dirty="0" smtClean="0"/>
              <a:t>Can’t </a:t>
            </a:r>
            <a:r>
              <a:rPr lang="en-US" dirty="0" smtClean="0"/>
              <a:t>be updated after creation</a:t>
            </a:r>
          </a:p>
          <a:p>
            <a:pPr lvl="1"/>
            <a:r>
              <a:rPr lang="en-US" dirty="0" smtClean="0"/>
              <a:t>Vertex shader handles transformations</a:t>
            </a:r>
          </a:p>
          <a:p>
            <a:pPr lvl="1"/>
            <a:endParaRPr lang="en-US" dirty="0"/>
          </a:p>
          <a:p>
            <a:r>
              <a:rPr lang="en-US" b="1" dirty="0" smtClean="0"/>
              <a:t>Dynamic buffers </a:t>
            </a:r>
            <a:r>
              <a:rPr lang="en-US" dirty="0" smtClean="0"/>
              <a:t>allow the CPU to write new data into them at run time</a:t>
            </a:r>
          </a:p>
          <a:p>
            <a:pPr lvl="1"/>
            <a:r>
              <a:rPr lang="en-US" dirty="0" smtClean="0"/>
              <a:t>Definitely </a:t>
            </a:r>
            <a:r>
              <a:rPr lang="en-US" i="1" dirty="0" smtClean="0"/>
              <a:t>slower</a:t>
            </a:r>
            <a:r>
              <a:rPr lang="en-US" dirty="0" smtClean="0"/>
              <a:t> than static buffers</a:t>
            </a:r>
          </a:p>
          <a:p>
            <a:pPr lvl="1"/>
            <a:r>
              <a:rPr lang="en-US" dirty="0" smtClean="0"/>
              <a:t>But </a:t>
            </a:r>
            <a:r>
              <a:rPr lang="en-US" i="1" dirty="0" smtClean="0"/>
              <a:t>faster</a:t>
            </a:r>
            <a:r>
              <a:rPr lang="en-US" dirty="0" smtClean="0"/>
              <a:t> than creating new buffers each frame</a:t>
            </a:r>
          </a:p>
          <a:p>
            <a:pPr lvl="1"/>
            <a:endParaRPr lang="en-US" dirty="0"/>
          </a:p>
          <a:p>
            <a:r>
              <a:rPr lang="en-US" dirty="0" smtClean="0"/>
              <a:t>More info on </a:t>
            </a:r>
            <a:r>
              <a:rPr lang="en-US" dirty="0" smtClean="0">
                <a:hlinkClick r:id="rId2"/>
              </a:rPr>
              <a:t>dynamic resources in DirectX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GPU buffer for particles? Dynamic!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2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Set up your buffer description:</a:t>
            </a:r>
          </a:p>
          <a:p>
            <a:pPr lvl="1"/>
            <a:r>
              <a:rPr lang="en-US" dirty="0" smtClean="0"/>
              <a:t>“Usage” attribute -&gt; D3D11_USAGE_DYNAMIC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CPUAccessFlag</a:t>
            </a:r>
            <a:r>
              <a:rPr lang="en-US" dirty="0" smtClean="0"/>
              <a:t>” -&gt; D3D11_CPU_ACCESS_WRITE</a:t>
            </a:r>
          </a:p>
          <a:p>
            <a:pPr lvl="1"/>
            <a:endParaRPr lang="en-US" dirty="0"/>
          </a:p>
          <a:p>
            <a:r>
              <a:rPr lang="en-US" dirty="0" smtClean="0"/>
              <a:t>Dynamic buffers are optimized differently:</a:t>
            </a:r>
          </a:p>
          <a:p>
            <a:pPr lvl="1"/>
            <a:r>
              <a:rPr lang="en-US" dirty="0" smtClean="0"/>
              <a:t>Designed for frequent locking/unlocking</a:t>
            </a:r>
          </a:p>
          <a:p>
            <a:pPr lvl="1"/>
            <a:r>
              <a:rPr lang="en-US" dirty="0" smtClean="0"/>
              <a:t>Often lives </a:t>
            </a:r>
            <a:r>
              <a:rPr lang="en-US" dirty="0" smtClean="0"/>
              <a:t>in CPU memory until needed for drawing</a:t>
            </a:r>
          </a:p>
          <a:p>
            <a:pPr lvl="1"/>
            <a:endParaRPr lang="en-US" dirty="0"/>
          </a:p>
          <a:p>
            <a:r>
              <a:rPr lang="en-US" dirty="0" smtClean="0"/>
              <a:t>Can be used along with a static </a:t>
            </a:r>
            <a:r>
              <a:rPr lang="en-US" i="1" dirty="0" smtClean="0"/>
              <a:t>index buffer</a:t>
            </a:r>
          </a:p>
          <a:p>
            <a:pPr lvl="1"/>
            <a:r>
              <a:rPr lang="en-US" dirty="0" smtClean="0"/>
              <a:t>Only the vertex </a:t>
            </a:r>
            <a:r>
              <a:rPr lang="en-US" i="1" dirty="0" smtClean="0"/>
              <a:t>data</a:t>
            </a:r>
            <a:r>
              <a:rPr lang="en-US" dirty="0" smtClean="0"/>
              <a:t> is changing, not the order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</a:t>
            </a:r>
            <a:r>
              <a:rPr lang="en-US" dirty="0"/>
              <a:t>v</a:t>
            </a:r>
            <a:r>
              <a:rPr lang="en-US" dirty="0" smtClean="0"/>
              <a:t>ertex buffer </a:t>
            </a:r>
            <a:r>
              <a:rPr lang="en-US" dirty="0"/>
              <a:t>c</a:t>
            </a:r>
            <a:r>
              <a:rPr lang="en-US" dirty="0" smtClean="0"/>
              <a:t>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Set up buffer description</a:t>
            </a:r>
          </a:p>
          <a:p>
            <a:pPr marL="109537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D3D11_BUFFER_DESC </a:t>
            </a:r>
            <a:r>
              <a:rPr lang="en-US" sz="2000" dirty="0" err="1">
                <a:latin typeface="Consolas" panose="020B0609020204030204" pitchFamily="49" charset="0"/>
              </a:rPr>
              <a:t>vbDesc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	= </a:t>
            </a:r>
            <a:r>
              <a:rPr lang="en-US" sz="2000" dirty="0">
                <a:latin typeface="Consolas" panose="020B0609020204030204" pitchFamily="49" charset="0"/>
              </a:rPr>
              <a:t>{};</a:t>
            </a:r>
          </a:p>
          <a:p>
            <a:pPr marL="109537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vbDesc.BindFlags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		= </a:t>
            </a:r>
            <a:r>
              <a:rPr lang="en-US" sz="2000" dirty="0">
                <a:latin typeface="Consolas" panose="020B0609020204030204" pitchFamily="49" charset="0"/>
              </a:rPr>
              <a:t>D3D11_BIND_VERTEX_BUFFER;</a:t>
            </a:r>
          </a:p>
          <a:p>
            <a:pPr marL="109537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vbDesc.CPUAccessFlags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	=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D3D11_CPU_ACCESS_WRITE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109537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vbDesc.Usage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		=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D3D11_USAGE_DYNAMIC</a:t>
            </a:r>
            <a:r>
              <a:rPr lang="en-US" sz="2000" dirty="0">
                <a:latin typeface="Consolas" panose="020B0609020204030204" pitchFamily="49" charset="0"/>
              </a:rPr>
              <a:t>;</a:t>
            </a:r>
          </a:p>
          <a:p>
            <a:pPr marL="109537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Enough room to store potentially all particles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 err="1" smtClean="0">
                <a:latin typeface="Consolas" panose="020B0609020204030204" pitchFamily="49" charset="0"/>
              </a:rPr>
              <a:t>vbDesc.ByteWidth</a:t>
            </a:r>
            <a:r>
              <a:rPr lang="en-US" sz="2000" dirty="0" smtClean="0">
                <a:latin typeface="Consolas" panose="020B0609020204030204" pitchFamily="49" charset="0"/>
              </a:rPr>
              <a:t> 		= </a:t>
            </a:r>
            <a:r>
              <a:rPr lang="en-US" sz="2000" dirty="0" err="1">
                <a:latin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ParticleVertex</a:t>
            </a:r>
            <a:r>
              <a:rPr lang="en-US" sz="2000" dirty="0">
                <a:latin typeface="Consolas" panose="020B0609020204030204" pitchFamily="49" charset="0"/>
              </a:rPr>
              <a:t>) * 4 * </a:t>
            </a:r>
            <a:r>
              <a:rPr lang="en-US" sz="2000" dirty="0" smtClean="0">
                <a:latin typeface="Consolas" panose="020B0609020204030204" pitchFamily="49" charset="0"/>
              </a:rPr>
              <a:t>					</a:t>
            </a:r>
            <a:r>
              <a:rPr lang="en-US" sz="2000" dirty="0" err="1" smtClean="0">
                <a:latin typeface="Consolas" panose="020B0609020204030204" pitchFamily="49" charset="0"/>
              </a:rPr>
              <a:t>maxParticles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pPr marL="109537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No initial data necessary – we’ll copy into it later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device-&gt;</a:t>
            </a:r>
            <a:r>
              <a:rPr lang="en-US" sz="2000" dirty="0" err="1">
                <a:latin typeface="Consolas" panose="020B0609020204030204" pitchFamily="49" charset="0"/>
              </a:rPr>
              <a:t>CreateBuffer</a:t>
            </a:r>
            <a:r>
              <a:rPr lang="en-US" sz="2000" dirty="0">
                <a:latin typeface="Consolas" panose="020B0609020204030204" pitchFamily="49" charset="0"/>
              </a:rPr>
              <a:t>(&amp;</a:t>
            </a:r>
            <a:r>
              <a:rPr lang="en-US" sz="2000" dirty="0" err="1">
                <a:latin typeface="Consolas" panose="020B0609020204030204" pitchFamily="49" charset="0"/>
              </a:rPr>
              <a:t>vbDesc</a:t>
            </a:r>
            <a:r>
              <a:rPr lang="en-US" sz="2000" dirty="0">
                <a:latin typeface="Consolas" panose="020B0609020204030204" pitchFamily="49" charset="0"/>
              </a:rPr>
              <a:t>, 0, </a:t>
            </a:r>
            <a:r>
              <a:rPr lang="en-US" sz="2000" dirty="0" smtClean="0">
                <a:latin typeface="Consolas" panose="020B0609020204030204" pitchFamily="49" charset="0"/>
              </a:rPr>
              <a:t>&amp;</a:t>
            </a:r>
            <a:r>
              <a:rPr lang="en-US" sz="2000" dirty="0" err="1" smtClean="0">
                <a:latin typeface="Consolas" panose="020B0609020204030204" pitchFamily="49" charset="0"/>
              </a:rPr>
              <a:t>emitterVertBuffer</a:t>
            </a:r>
            <a:r>
              <a:rPr lang="en-US" sz="2000" dirty="0" smtClean="0">
                <a:latin typeface="Consolas" panose="020B0609020204030204" pitchFamily="49" charset="0"/>
              </a:rPr>
              <a:t>);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dynamic vertex 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need to </a:t>
            </a:r>
            <a:r>
              <a:rPr lang="en-US" i="1" dirty="0" smtClean="0"/>
              <a:t>lock</a:t>
            </a:r>
            <a:r>
              <a:rPr lang="en-US" dirty="0" smtClean="0"/>
              <a:t> your buffer before writing</a:t>
            </a:r>
          </a:p>
          <a:p>
            <a:pPr lvl="1"/>
            <a:r>
              <a:rPr lang="en-US" dirty="0" smtClean="0"/>
              <a:t>Also called “mapping” and “</a:t>
            </a:r>
            <a:r>
              <a:rPr lang="en-US" dirty="0" err="1" smtClean="0"/>
              <a:t>unmapping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GPU not allowed to use </a:t>
            </a:r>
            <a:r>
              <a:rPr lang="en-US" dirty="0" smtClean="0"/>
              <a:t>mapped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context-&gt;</a:t>
            </a:r>
            <a:r>
              <a:rPr lang="en-US" dirty="0" smtClean="0">
                <a:hlinkClick r:id="rId2"/>
              </a:rPr>
              <a:t>Map()</a:t>
            </a:r>
            <a:endParaRPr lang="en-US" dirty="0" smtClean="0"/>
          </a:p>
          <a:p>
            <a:pPr lvl="1"/>
            <a:r>
              <a:rPr lang="en-US" dirty="0" smtClean="0"/>
              <a:t>Use the D3D11_MAP_WRITE_DISCARD flag</a:t>
            </a:r>
          </a:p>
          <a:p>
            <a:pPr lvl="1"/>
            <a:r>
              <a:rPr lang="en-US" dirty="0" smtClean="0"/>
              <a:t>Tells DirectX it can safely discard old data (faster)</a:t>
            </a:r>
          </a:p>
          <a:p>
            <a:pPr lvl="1"/>
            <a:endParaRPr lang="en-US" dirty="0"/>
          </a:p>
          <a:p>
            <a:r>
              <a:rPr lang="en-US" dirty="0" smtClean="0"/>
              <a:t>Copy vertex data into the buffer</a:t>
            </a:r>
          </a:p>
          <a:p>
            <a:endParaRPr lang="en-US" dirty="0"/>
          </a:p>
          <a:p>
            <a:r>
              <a:rPr lang="en-US" dirty="0" smtClean="0"/>
              <a:t>context-&gt;</a:t>
            </a:r>
            <a:r>
              <a:rPr lang="en-US" dirty="0" smtClean="0">
                <a:hlinkClick r:id="rId3"/>
              </a:rPr>
              <a:t>Unmap() </a:t>
            </a:r>
            <a:r>
              <a:rPr lang="en-US" dirty="0" smtClean="0"/>
              <a:t>to </a:t>
            </a:r>
            <a:r>
              <a:rPr lang="en-US" i="1" dirty="0" smtClean="0"/>
              <a:t>unlock</a:t>
            </a:r>
            <a:r>
              <a:rPr lang="en-US" dirty="0" smtClean="0"/>
              <a:t> the buffer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a dynamic 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2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537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All particles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sent to GPU with one </a:t>
            </a:r>
            <a:r>
              <a:rPr lang="en-US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memcpy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() call</a:t>
            </a:r>
          </a:p>
          <a:p>
            <a:pPr marL="109537" indent="0">
              <a:buNone/>
            </a:pP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This means we need a local copy of </a:t>
            </a:r>
            <a:r>
              <a:rPr 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all particle VERTICES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</a:p>
          <a:p>
            <a:pPr marL="109537" indent="0">
              <a:buNone/>
            </a:pP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Map() will LOCK the buffer – GPU can’t touch until unlocked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D3D11_MAPPED_SUBRESOURCE mapped = {};</a:t>
            </a:r>
          </a:p>
          <a:p>
            <a:pPr marL="109537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context-&gt;</a:t>
            </a:r>
            <a:r>
              <a:rPr lang="en-US" sz="1800" dirty="0" smtClean="0">
                <a:latin typeface="Consolas" panose="020B0609020204030204" pitchFamily="49" charset="0"/>
              </a:rPr>
              <a:t>Map(</a:t>
            </a:r>
          </a:p>
          <a:p>
            <a:pPr marL="109537" indent="0">
              <a:buNone/>
            </a:pPr>
            <a:r>
              <a:rPr lang="en-US" sz="1800" dirty="0" smtClean="0">
                <a:latin typeface="Consolas" panose="020B0609020204030204" pitchFamily="49" charset="0"/>
              </a:rPr>
              <a:t>	</a:t>
            </a:r>
            <a:r>
              <a:rPr lang="en-US" sz="1800" dirty="0" err="1" smtClean="0">
                <a:latin typeface="Consolas" panose="020B0609020204030204" pitchFamily="49" charset="0"/>
              </a:rPr>
              <a:t>emitterVertBuffer</a:t>
            </a:r>
            <a:r>
              <a:rPr lang="en-US" sz="1800" dirty="0" smtClean="0">
                <a:latin typeface="Consolas" panose="020B0609020204030204" pitchFamily="49" charset="0"/>
              </a:rPr>
              <a:t>, 0, D3D11_MAP_WRITE_DISCARD, </a:t>
            </a:r>
          </a:p>
          <a:p>
            <a:pPr marL="109537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smtClean="0">
                <a:latin typeface="Consolas" panose="020B0609020204030204" pitchFamily="49" charset="0"/>
              </a:rPr>
              <a:t>&amp;</a:t>
            </a:r>
            <a:r>
              <a:rPr lang="en-US" sz="1800" dirty="0">
                <a:latin typeface="Consolas" panose="020B0609020204030204" pitchFamily="49" charset="0"/>
              </a:rPr>
              <a:t>mapped);</a:t>
            </a:r>
          </a:p>
          <a:p>
            <a:pPr marL="109537" indent="0">
              <a:buNone/>
            </a:pPr>
            <a:endParaRPr lang="en-US" sz="1800" dirty="0" smtClean="0"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Mem-copy is FAST!  All data copied quickly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memcpy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mapped.pData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smtClean="0">
                <a:latin typeface="Consolas" panose="020B0609020204030204" pitchFamily="49" charset="0"/>
              </a:rPr>
              <a:t> 		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Destination</a:t>
            </a:r>
          </a:p>
          <a:p>
            <a:pPr marL="109537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 smtClean="0">
                <a:latin typeface="Consolas" panose="020B0609020204030204" pitchFamily="49" charset="0"/>
              </a:rPr>
              <a:t>localParticleVertices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smtClean="0">
                <a:latin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Source</a:t>
            </a:r>
          </a:p>
          <a:p>
            <a:pPr marL="109537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</a:t>
            </a:r>
            <a:r>
              <a:rPr lang="en-US" sz="1800" dirty="0" err="1" smtClean="0">
                <a:latin typeface="Consolas" panose="020B0609020204030204" pitchFamily="49" charset="0"/>
              </a:rPr>
              <a:t>sizeof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</a:rPr>
              <a:t>ParticleVertex</a:t>
            </a:r>
            <a:r>
              <a:rPr lang="en-US" sz="1800" dirty="0">
                <a:latin typeface="Consolas" panose="020B0609020204030204" pitchFamily="49" charset="0"/>
              </a:rPr>
              <a:t>) * 4 * </a:t>
            </a:r>
            <a:r>
              <a:rPr lang="en-US" sz="1800" dirty="0" err="1">
                <a:latin typeface="Consolas" panose="020B0609020204030204" pitchFamily="49" charset="0"/>
              </a:rPr>
              <a:t>maxParticles</a:t>
            </a:r>
            <a:r>
              <a:rPr lang="en-US" sz="1800" dirty="0" smtClean="0">
                <a:latin typeface="Consolas" panose="020B0609020204030204" pitchFamily="49" charset="0"/>
              </a:rPr>
              <a:t>); 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Size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endParaRPr lang="en-US" sz="1800" dirty="0" smtClean="0"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Unmap</a:t>
            </a:r>
            <a:r>
              <a:rPr lang="en-US" sz="18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(unlock) the buffer so GPU can use it again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context-&gt;</a:t>
            </a:r>
            <a:r>
              <a:rPr lang="en-US" sz="1800" dirty="0" err="1" smtClean="0">
                <a:latin typeface="Consolas" panose="020B0609020204030204" pitchFamily="49" charset="0"/>
              </a:rPr>
              <a:t>Unmap</a:t>
            </a:r>
            <a:r>
              <a:rPr lang="en-US" sz="1800" dirty="0" smtClean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emitterVertBuffer</a:t>
            </a:r>
            <a:r>
              <a:rPr lang="en-US" sz="1800" dirty="0" smtClean="0">
                <a:latin typeface="Consolas" panose="020B0609020204030204" pitchFamily="49" charset="0"/>
              </a:rPr>
              <a:t>, </a:t>
            </a:r>
            <a:r>
              <a:rPr lang="en-US" sz="1800" dirty="0">
                <a:latin typeface="Consolas" panose="020B0609020204030204" pitchFamily="49" charset="0"/>
              </a:rPr>
              <a:t>0);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to dynamic 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GPU needs rendering info: Position</a:t>
            </a:r>
            <a:r>
              <a:rPr lang="en-US" dirty="0"/>
              <a:t>, color, </a:t>
            </a:r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After CPU has updated it for the frame</a:t>
            </a:r>
          </a:p>
          <a:p>
            <a:pPr lvl="1"/>
            <a:endParaRPr lang="en-US" dirty="0"/>
          </a:p>
          <a:p>
            <a:r>
              <a:rPr lang="en-US" dirty="0" smtClean="0"/>
              <a:t>Copy to the emitter’s dynamic buffer</a:t>
            </a:r>
          </a:p>
          <a:p>
            <a:pPr lvl="1"/>
            <a:r>
              <a:rPr lang="en-US" dirty="0" smtClean="0"/>
              <a:t>Overwriting the old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Could we store data </a:t>
            </a:r>
            <a:r>
              <a:rPr lang="en-US" i="1" dirty="0" smtClean="0"/>
              <a:t>exclusively on GPU?</a:t>
            </a:r>
          </a:p>
          <a:p>
            <a:pPr lvl="1"/>
            <a:r>
              <a:rPr lang="en-US" dirty="0" smtClean="0"/>
              <a:t>Not with a CPU-based approach!  </a:t>
            </a:r>
          </a:p>
          <a:p>
            <a:pPr lvl="1"/>
            <a:r>
              <a:rPr lang="en-US" dirty="0" smtClean="0"/>
              <a:t>Best to keep data CPU-side and copy to GPU</a:t>
            </a:r>
            <a:endParaRPr lang="en-US" dirty="0"/>
          </a:p>
          <a:p>
            <a:pPr lvl="1"/>
            <a:r>
              <a:rPr lang="en-US" dirty="0" smtClean="0"/>
              <a:t>Remember: GPU -&gt; CPU read-back causes stalls!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vertices to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8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need multiple vertices per particle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vertices from particles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181350" y="2362200"/>
          <a:ext cx="4869815" cy="10109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84605"/>
                <a:gridCol w="1284605"/>
                <a:gridCol w="1284605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 1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</a:p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</a:p>
                    <a:p>
                      <a:r>
                        <a:rPr lang="en-US" dirty="0" smtClean="0"/>
                        <a:t>Color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</a:t>
                      </a:r>
                    </a:p>
                    <a:p>
                      <a:r>
                        <a:rPr lang="en-US" dirty="0" smtClean="0"/>
                        <a:t>Color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741176"/>
              </p:ext>
            </p:extLst>
          </p:nvPr>
        </p:nvGraphicFramePr>
        <p:xfrm>
          <a:off x="438150" y="4170140"/>
          <a:ext cx="7297313" cy="1193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67143"/>
                <a:gridCol w="1376680"/>
                <a:gridCol w="1318011"/>
                <a:gridCol w="1278187"/>
                <a:gridCol w="1267143"/>
                <a:gridCol w="7901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Vertex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Vertex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Vertex </a:t>
                      </a:r>
                      <a:r>
                        <a:rPr lang="en-US" baseline="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Vertex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Vertex </a:t>
                      </a:r>
                      <a:r>
                        <a:rPr lang="en-US" baseline="0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Pos</a:t>
                      </a:r>
                      <a:r>
                        <a:rPr lang="en-US" sz="1200" dirty="0" smtClean="0"/>
                        <a:t> + </a:t>
                      </a:r>
                      <a:r>
                        <a:rPr lang="en-US" sz="1200" dirty="0" err="1" smtClean="0"/>
                        <a:t>TopLeft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Color</a:t>
                      </a:r>
                    </a:p>
                    <a:p>
                      <a:r>
                        <a:rPr lang="en-US" sz="1200" dirty="0" smtClean="0"/>
                        <a:t>UV (0,0)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Pos</a:t>
                      </a:r>
                      <a:r>
                        <a:rPr lang="en-US" sz="1200" dirty="0" smtClean="0"/>
                        <a:t> + </a:t>
                      </a:r>
                      <a:r>
                        <a:rPr lang="en-US" sz="1200" dirty="0" err="1" smtClean="0"/>
                        <a:t>TopRight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Color</a:t>
                      </a:r>
                    </a:p>
                    <a:p>
                      <a:r>
                        <a:rPr lang="en-US" sz="1200" dirty="0" smtClean="0"/>
                        <a:t>UV (1,0)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Pos</a:t>
                      </a:r>
                      <a:r>
                        <a:rPr lang="en-US" sz="1200" dirty="0" smtClean="0"/>
                        <a:t> + </a:t>
                      </a:r>
                      <a:r>
                        <a:rPr lang="en-US" sz="1200" dirty="0" err="1" smtClean="0"/>
                        <a:t>BotRight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Color</a:t>
                      </a:r>
                    </a:p>
                    <a:p>
                      <a:r>
                        <a:rPr lang="en-US" sz="1200" dirty="0" smtClean="0"/>
                        <a:t>UV </a:t>
                      </a:r>
                      <a:r>
                        <a:rPr lang="en-US" sz="1200" dirty="0" smtClean="0"/>
                        <a:t>(1,1</a:t>
                      </a:r>
                      <a:r>
                        <a:rPr lang="en-US" sz="12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Pos</a:t>
                      </a:r>
                      <a:r>
                        <a:rPr lang="en-US" sz="1200" dirty="0" smtClean="0"/>
                        <a:t> + </a:t>
                      </a:r>
                      <a:r>
                        <a:rPr lang="en-US" sz="1200" dirty="0" err="1" smtClean="0"/>
                        <a:t>BotLeft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Color</a:t>
                      </a:r>
                    </a:p>
                    <a:p>
                      <a:r>
                        <a:rPr lang="en-US" sz="1200" dirty="0" smtClean="0"/>
                        <a:t>UV </a:t>
                      </a:r>
                      <a:r>
                        <a:rPr lang="en-US" sz="1200" dirty="0" smtClean="0"/>
                        <a:t>(0,1</a:t>
                      </a:r>
                      <a:r>
                        <a:rPr lang="en-US" sz="12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Pos</a:t>
                      </a:r>
                      <a:r>
                        <a:rPr lang="en-US" sz="1200" dirty="0" smtClean="0"/>
                        <a:t> + </a:t>
                      </a:r>
                      <a:r>
                        <a:rPr lang="en-US" sz="1200" dirty="0" err="1" smtClean="0"/>
                        <a:t>TopLeft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Color</a:t>
                      </a:r>
                    </a:p>
                    <a:p>
                      <a:r>
                        <a:rPr lang="en-US" sz="1200" dirty="0" smtClean="0"/>
                        <a:t>UV (0,0)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1352550" y="3419300"/>
            <a:ext cx="2171700" cy="71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95550" y="3419300"/>
            <a:ext cx="1028700" cy="71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24250" y="3419300"/>
            <a:ext cx="266700" cy="71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24250" y="3419300"/>
            <a:ext cx="1562100" cy="71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38750" y="3404965"/>
            <a:ext cx="1066800" cy="73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38750" y="3390630"/>
            <a:ext cx="2171700" cy="74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69094" y="2502474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“Simulation”</a:t>
            </a:r>
            <a:br>
              <a:rPr lang="en-US" dirty="0" smtClean="0"/>
            </a:br>
            <a:r>
              <a:rPr lang="en-US" dirty="0" smtClean="0"/>
              <a:t>Particles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0382" y="4520106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“Drawing”</a:t>
            </a:r>
            <a:br>
              <a:rPr lang="en-US" dirty="0" smtClean="0"/>
            </a:br>
            <a:r>
              <a:rPr lang="en-US" dirty="0" smtClean="0"/>
              <a:t>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8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necessary for the following cases: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particles be sorted?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479" y="2623436"/>
            <a:ext cx="1427125" cy="21826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54" y="2618314"/>
            <a:ext cx="1295400" cy="21877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4245" y="4953000"/>
            <a:ext cx="2507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Results are the same</a:t>
            </a:r>
            <a:br>
              <a:rPr lang="en-US" dirty="0" smtClean="0"/>
            </a:br>
            <a:r>
              <a:rPr lang="en-US" dirty="0" smtClean="0"/>
              <a:t>regardless of order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(A + B = B + 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2980" y="2248982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Additive Blending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7525" y="2248982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Alpha Cutout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76531" y="4952999"/>
            <a:ext cx="2866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 actual blending here</a:t>
            </a:r>
            <a:br>
              <a:rPr lang="en-US" dirty="0" smtClean="0"/>
            </a:br>
            <a:endParaRPr lang="en-US" dirty="0"/>
          </a:p>
          <a:p>
            <a:pPr algn="ctr"/>
            <a:r>
              <a:rPr lang="en-US" dirty="0" smtClean="0"/>
              <a:t>Depth buffer </a:t>
            </a:r>
            <a:br>
              <a:rPr lang="en-US" dirty="0" smtClean="0"/>
            </a:br>
            <a:r>
              <a:rPr lang="en-US" dirty="0" smtClean="0"/>
              <a:t>does the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sort </a:t>
            </a:r>
            <a:r>
              <a:rPr lang="en-US" b="1" dirty="0" smtClean="0"/>
              <a:t>alpha blend </a:t>
            </a:r>
            <a:r>
              <a:rPr lang="en-US" dirty="0" smtClean="0"/>
              <a:t>particles back to front</a:t>
            </a:r>
          </a:p>
          <a:p>
            <a:pPr lvl="1"/>
            <a:r>
              <a:rPr lang="en-US" dirty="0" smtClean="0"/>
              <a:t>Sort particles as they’re copied to GPU buffer</a:t>
            </a:r>
          </a:p>
          <a:p>
            <a:pPr lvl="1"/>
            <a:endParaRPr lang="en-US" dirty="0"/>
          </a:p>
          <a:p>
            <a:r>
              <a:rPr lang="en-US" dirty="0" smtClean="0"/>
              <a:t>Not 100% necessary</a:t>
            </a:r>
          </a:p>
          <a:p>
            <a:pPr lvl="1"/>
            <a:r>
              <a:rPr lang="en-US" dirty="0" smtClean="0"/>
              <a:t>Tradeoff: Accuracy vs. Speed</a:t>
            </a:r>
          </a:p>
          <a:p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for alpha blending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1481349" cy="21826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23109" y="4805304"/>
            <a:ext cx="554182" cy="5541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23109" y="4207168"/>
            <a:ext cx="1420090" cy="5981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23109" y="5359486"/>
            <a:ext cx="1420090" cy="3651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77291" y="4339231"/>
            <a:ext cx="2303315" cy="46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05000" y="5359486"/>
            <a:ext cx="2275606" cy="237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5"/>
          <a:stretch/>
        </p:blipFill>
        <p:spPr bwMode="auto">
          <a:xfrm>
            <a:off x="2746145" y="4207169"/>
            <a:ext cx="1597256" cy="15218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34" y="4015595"/>
            <a:ext cx="1470289" cy="2133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776474" y="4844527"/>
            <a:ext cx="503802" cy="5038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4567317" y="4227583"/>
            <a:ext cx="2209157" cy="6143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567317" y="5348329"/>
            <a:ext cx="2209157" cy="37634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143199" y="4264207"/>
            <a:ext cx="1137077" cy="57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174047" y="5348329"/>
            <a:ext cx="1106229" cy="37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17" y="4227582"/>
            <a:ext cx="1575882" cy="14970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3092996" y="5082395"/>
            <a:ext cx="232094" cy="9233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64448" y="5130276"/>
            <a:ext cx="232094" cy="92338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Particle Rendering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CPU-Based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Any/all of the following:</a:t>
            </a:r>
          </a:p>
          <a:p>
            <a:endParaRPr lang="en-US" dirty="0"/>
          </a:p>
          <a:p>
            <a:r>
              <a:rPr lang="en-US" dirty="0" smtClean="0"/>
              <a:t>Move / Spin / Resize</a:t>
            </a:r>
          </a:p>
          <a:p>
            <a:r>
              <a:rPr lang="en-US" dirty="0"/>
              <a:t>Be affected by gravity</a:t>
            </a:r>
          </a:p>
          <a:p>
            <a:endParaRPr lang="en-US" dirty="0" smtClean="0"/>
          </a:p>
          <a:p>
            <a:r>
              <a:rPr lang="en-US" dirty="0" smtClean="0"/>
              <a:t>Fade in / out</a:t>
            </a:r>
          </a:p>
          <a:p>
            <a:r>
              <a:rPr lang="en-US" dirty="0"/>
              <a:t>Change </a:t>
            </a:r>
            <a:r>
              <a:rPr lang="en-US" dirty="0" smtClean="0"/>
              <a:t>color</a:t>
            </a:r>
          </a:p>
          <a:p>
            <a:r>
              <a:rPr lang="en-US" dirty="0" smtClean="0"/>
              <a:t>Animate (swap textures)</a:t>
            </a:r>
          </a:p>
          <a:p>
            <a:endParaRPr lang="en-US" dirty="0" smtClean="0"/>
          </a:p>
          <a:p>
            <a:r>
              <a:rPr lang="en-US" dirty="0" smtClean="0"/>
              <a:t>Spawn / die / recycle</a:t>
            </a:r>
          </a:p>
          <a:p>
            <a:endParaRPr lang="en-US" dirty="0" smtClean="0"/>
          </a:p>
          <a:p>
            <a:r>
              <a:rPr lang="en-US" dirty="0" smtClean="0"/>
              <a:t>And more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individual particles do?</a:t>
            </a:r>
            <a:endParaRPr lang="en-US" dirty="0"/>
          </a:p>
        </p:txBody>
      </p:sp>
      <p:pic>
        <p:nvPicPr>
          <p:cNvPr id="5" name="Picture 4" descr="http://upload.wikimedia.org/wikipedia/commons/d/d6/Blender3D_LoopingParticleFir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696" y="1839311"/>
            <a:ext cx="2857500" cy="381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74517" y="5816952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Spawn, fade out &amp; move up, recycle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Rendered as a quad (two triangles)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Texture options:</a:t>
            </a:r>
            <a:endParaRPr lang="en-US" dirty="0"/>
          </a:p>
          <a:p>
            <a:pPr lvl="1"/>
            <a:r>
              <a:rPr lang="en-US" sz="2300" dirty="0" smtClean="0"/>
              <a:t>Transparent (alpha blend)</a:t>
            </a:r>
            <a:endParaRPr lang="en-US" sz="2300" dirty="0" smtClean="0"/>
          </a:p>
          <a:p>
            <a:pPr lvl="1"/>
            <a:r>
              <a:rPr lang="en-US" sz="2300" dirty="0" smtClean="0"/>
              <a:t>Black background </a:t>
            </a:r>
            <a:r>
              <a:rPr lang="en-US" sz="2300" dirty="0" smtClean="0"/>
              <a:t>(additive blend)</a:t>
            </a:r>
            <a:endParaRPr lang="en-US" sz="2300" dirty="0"/>
          </a:p>
          <a:p>
            <a:pPr lvl="1"/>
            <a:r>
              <a:rPr lang="en-US" dirty="0" smtClean="0"/>
              <a:t>Animated sprite </a:t>
            </a:r>
            <a:r>
              <a:rPr lang="en-US" dirty="0" smtClean="0"/>
              <a:t>sheet</a:t>
            </a:r>
          </a:p>
          <a:p>
            <a:pPr lvl="1"/>
            <a:r>
              <a:rPr lang="en-US" dirty="0" smtClean="0"/>
              <a:t>Etc.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particles rendered?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670210" y="2147352"/>
            <a:ext cx="7163872" cy="2729447"/>
            <a:chOff x="1670210" y="2147352"/>
            <a:chExt cx="7163872" cy="27294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0210" y="2209799"/>
              <a:ext cx="1311830" cy="1301197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032" name="Picture 8" descr="http://i166.photobucket.com/albums/u83/j1m68/star.jpg~origina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6897" y="2215086"/>
              <a:ext cx="1302709" cy="13027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1670210" y="2209800"/>
              <a:ext cx="1315214" cy="13079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923765" y="2215086"/>
              <a:ext cx="1302711" cy="13011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6101757" y="2147352"/>
              <a:ext cx="2732325" cy="2729447"/>
              <a:chOff x="6101757" y="2147353"/>
              <a:chExt cx="1943219" cy="194117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40" b="63678"/>
              <a:stretch/>
            </p:blipFill>
            <p:spPr>
              <a:xfrm>
                <a:off x="6101757" y="2147353"/>
                <a:ext cx="1943219" cy="1941172"/>
              </a:xfrm>
              <a:prstGeom prst="rect">
                <a:avLst/>
              </a:prstGeom>
              <a:ln w="3175">
                <a:solidFill>
                  <a:schemeClr val="accent1"/>
                </a:solidFill>
                <a:prstDash val="sysDash"/>
              </a:ln>
            </p:spPr>
          </p:pic>
          <p:cxnSp>
            <p:nvCxnSpPr>
              <p:cNvPr id="12" name="Straight Connector 11"/>
              <p:cNvCxnSpPr/>
              <p:nvPr/>
            </p:nvCxnSpPr>
            <p:spPr>
              <a:xfrm>
                <a:off x="6171079" y="2219085"/>
                <a:ext cx="526906" cy="526294"/>
              </a:xfrm>
              <a:prstGeom prst="line">
                <a:avLst/>
              </a:prstGeom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6174463" y="2209046"/>
                <a:ext cx="523644" cy="523644"/>
              </a:xfrm>
              <a:prstGeom prst="rect">
                <a:avLst/>
              </a:prstGeom>
              <a:noFill/>
              <a:ln w="28575"/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77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Particles move (simulate) over time</a:t>
            </a:r>
          </a:p>
          <a:p>
            <a:pPr lvl="1"/>
            <a:r>
              <a:rPr lang="en-US" dirty="0" smtClean="0"/>
              <a:t>What about rotation?</a:t>
            </a:r>
          </a:p>
          <a:p>
            <a:endParaRPr lang="en-US" dirty="0" smtClean="0"/>
          </a:p>
          <a:p>
            <a:r>
              <a:rPr lang="en-US" dirty="0" err="1" smtClean="0"/>
              <a:t>Billboarding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dirty="0" smtClean="0"/>
              <a:t>Particles </a:t>
            </a:r>
            <a:r>
              <a:rPr lang="en-US" dirty="0" smtClean="0"/>
              <a:t>always face the camera</a:t>
            </a:r>
          </a:p>
          <a:p>
            <a:pPr lvl="1"/>
            <a:r>
              <a:rPr lang="en-US" dirty="0" smtClean="0"/>
              <a:t>You </a:t>
            </a:r>
            <a:r>
              <a:rPr lang="en-US" b="1" dirty="0"/>
              <a:t>always</a:t>
            </a:r>
            <a:r>
              <a:rPr lang="en-US" dirty="0"/>
              <a:t> see each particle </a:t>
            </a:r>
            <a:r>
              <a:rPr lang="en-US" dirty="0" smtClean="0"/>
              <a:t>head-on</a:t>
            </a:r>
            <a:endParaRPr lang="en-US" dirty="0"/>
          </a:p>
          <a:p>
            <a:pPr lvl="1"/>
            <a:r>
              <a:rPr lang="en-US" dirty="0" smtClean="0"/>
              <a:t>Ensures system looks good from any </a:t>
            </a:r>
            <a:r>
              <a:rPr lang="en-US" dirty="0" smtClean="0"/>
              <a:t>angle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orientation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81904" y="5153330"/>
            <a:ext cx="1062090" cy="1355148"/>
            <a:chOff x="6264166" y="5195371"/>
            <a:chExt cx="1062090" cy="1355148"/>
          </a:xfrm>
        </p:grpSpPr>
        <p:pic>
          <p:nvPicPr>
            <p:cNvPr id="1026" name="Picture 2" descr="https://static.thenounproject.com/png/6105-2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377383">
              <a:off x="6787601" y="6011864"/>
              <a:ext cx="538655" cy="538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6642538" y="5654566"/>
              <a:ext cx="367862" cy="220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826469" y="5291645"/>
              <a:ext cx="367862" cy="220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264166" y="5195371"/>
              <a:ext cx="367862" cy="220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264166" y="5654565"/>
              <a:ext cx="367862" cy="220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545318" y="5195371"/>
              <a:ext cx="367862" cy="220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https://static.thenounproject.com/png/6105-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58866">
            <a:off x="7082306" y="5976443"/>
            <a:ext cx="538655" cy="5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7041778" y="5470152"/>
            <a:ext cx="441435" cy="896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99719" y="5756768"/>
            <a:ext cx="441435" cy="896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58284" y="5765530"/>
            <a:ext cx="441435" cy="896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99299" y="5633231"/>
            <a:ext cx="441435" cy="896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83213" y="5285763"/>
            <a:ext cx="441435" cy="896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Billboard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1417638"/>
            <a:ext cx="5762625" cy="4725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7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camera’s view matrix</a:t>
            </a:r>
          </a:p>
          <a:p>
            <a:pPr lvl="1"/>
            <a:r>
              <a:rPr lang="en-US" dirty="0" smtClean="0"/>
              <a:t>Grab up and right vectors directly from matrix</a:t>
            </a:r>
          </a:p>
          <a:p>
            <a:endParaRPr lang="en-US" dirty="0" smtClean="0"/>
          </a:p>
          <a:p>
            <a:r>
              <a:rPr lang="en-US" dirty="0" smtClean="0"/>
              <a:t>All 4 vertices start at particle center</a:t>
            </a:r>
          </a:p>
          <a:p>
            <a:endParaRPr lang="en-US" dirty="0"/>
          </a:p>
          <a:p>
            <a:r>
              <a:rPr lang="en-US" dirty="0" smtClean="0"/>
              <a:t>Move each one using</a:t>
            </a:r>
            <a:br>
              <a:rPr lang="en-US" dirty="0" smtClean="0"/>
            </a:br>
            <a:r>
              <a:rPr lang="en-US" dirty="0" smtClean="0"/>
              <a:t>cam’s up &amp; right vectors</a:t>
            </a:r>
          </a:p>
          <a:p>
            <a:pPr lvl="1"/>
            <a:r>
              <a:rPr lang="en-US" dirty="0" smtClean="0"/>
              <a:t>Scale by particle size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Can handle Z rotation here, too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Billboarding</a:t>
            </a:r>
            <a:r>
              <a:rPr lang="en-US" dirty="0" smtClean="0"/>
              <a:t> implementation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8046655" y="2852824"/>
            <a:ext cx="633882" cy="369332"/>
            <a:chOff x="7995744" y="2905376"/>
            <a:chExt cx="633882" cy="369332"/>
          </a:xfrm>
        </p:grpSpPr>
        <p:sp>
          <p:nvSpPr>
            <p:cNvPr id="4" name="Oval 3"/>
            <p:cNvSpPr/>
            <p:nvPr/>
          </p:nvSpPr>
          <p:spPr>
            <a:xfrm>
              <a:off x="7995744" y="3037490"/>
              <a:ext cx="105104" cy="1051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58022" y="2905376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x4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232736" y="3825135"/>
            <a:ext cx="919023" cy="821067"/>
            <a:chOff x="7232736" y="3825135"/>
            <a:chExt cx="919023" cy="821067"/>
          </a:xfrm>
        </p:grpSpPr>
        <p:sp>
          <p:nvSpPr>
            <p:cNvPr id="46" name="Rectangle 45"/>
            <p:cNvSpPr/>
            <p:nvPr/>
          </p:nvSpPr>
          <p:spPr>
            <a:xfrm>
              <a:off x="7285288" y="3877687"/>
              <a:ext cx="813919" cy="7159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232736" y="3825135"/>
              <a:ext cx="105104" cy="1051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046655" y="3825135"/>
              <a:ext cx="105104" cy="1051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243026" y="4541098"/>
              <a:ext cx="105104" cy="1051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046655" y="4541098"/>
              <a:ext cx="105104" cy="1051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640834" y="4190591"/>
              <a:ext cx="105104" cy="10510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7745117" y="3930240"/>
              <a:ext cx="301538" cy="276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7348130" y="3930239"/>
              <a:ext cx="293525" cy="27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7376598" y="4311816"/>
              <a:ext cx="265057" cy="229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773473" y="4318275"/>
              <a:ext cx="260350" cy="222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7046637" y="3037490"/>
            <a:ext cx="752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236887" y="4189580"/>
            <a:ext cx="1621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ircular Arrow 42"/>
          <p:cNvSpPr/>
          <p:nvPr/>
        </p:nvSpPr>
        <p:spPr>
          <a:xfrm rot="3702448">
            <a:off x="7469455" y="5046107"/>
            <a:ext cx="1364609" cy="1492176"/>
          </a:xfrm>
          <a:prstGeom prst="circularArrow">
            <a:avLst>
              <a:gd name="adj1" fmla="val 4987"/>
              <a:gd name="adj2" fmla="val 1142319"/>
              <a:gd name="adj3" fmla="val 20385608"/>
              <a:gd name="adj4" fmla="val 13997591"/>
              <a:gd name="adj5" fmla="val 835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391275" y="5567326"/>
            <a:ext cx="551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 rot="3026130">
            <a:off x="7444136" y="5310577"/>
            <a:ext cx="919023" cy="821067"/>
            <a:chOff x="7232736" y="3825135"/>
            <a:chExt cx="919023" cy="821067"/>
          </a:xfrm>
        </p:grpSpPr>
        <p:sp>
          <p:nvSpPr>
            <p:cNvPr id="49" name="Rectangle 48"/>
            <p:cNvSpPr/>
            <p:nvPr/>
          </p:nvSpPr>
          <p:spPr>
            <a:xfrm>
              <a:off x="7285288" y="3877687"/>
              <a:ext cx="813919" cy="7159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232736" y="3825135"/>
              <a:ext cx="105104" cy="1051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046655" y="3825135"/>
              <a:ext cx="105104" cy="1051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243026" y="4541098"/>
              <a:ext cx="105104" cy="1051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8046655" y="4541098"/>
              <a:ext cx="105104" cy="10510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640834" y="4190591"/>
              <a:ext cx="105104" cy="10510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7745117" y="3930240"/>
              <a:ext cx="301538" cy="276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7348130" y="3930239"/>
              <a:ext cx="293525" cy="27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7376598" y="4311816"/>
              <a:ext cx="265057" cy="229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773473" y="4318275"/>
              <a:ext cx="260350" cy="222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1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18" y="1846906"/>
            <a:ext cx="6451165" cy="37404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space vs. Local space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90600" y="3505200"/>
            <a:ext cx="7315200" cy="21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19" y="1343080"/>
            <a:ext cx="6451165" cy="37404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World space particles – fire trails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63441" y="3595734"/>
            <a:ext cx="7315200" cy="21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35454" y="3213312"/>
            <a:ext cx="6712094" cy="1932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3579588"/>
            <a:ext cx="8229600" cy="24115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Emitter’s position </a:t>
            </a:r>
            <a:r>
              <a:rPr lang="en-US" b="1" dirty="0" smtClean="0"/>
              <a:t>moves</a:t>
            </a:r>
          </a:p>
          <a:p>
            <a:r>
              <a:rPr lang="en-US" dirty="0" smtClean="0"/>
              <a:t>Particles spawn at </a:t>
            </a:r>
            <a:r>
              <a:rPr lang="en-US" b="1" dirty="0" smtClean="0"/>
              <a:t>emitter’s current position</a:t>
            </a:r>
          </a:p>
          <a:p>
            <a:pPr lvl="1"/>
            <a:endParaRPr lang="en-US" dirty="0"/>
          </a:p>
          <a:p>
            <a:r>
              <a:rPr lang="en-US" dirty="0" smtClean="0"/>
              <a:t>World matrix for drawing?</a:t>
            </a:r>
          </a:p>
          <a:p>
            <a:pPr lvl="1"/>
            <a:r>
              <a:rPr lang="en-US" b="1" dirty="0" smtClean="0"/>
              <a:t>Identity matrix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particle </a:t>
            </a:r>
            <a:r>
              <a:rPr lang="en-US" dirty="0" smtClean="0"/>
              <a:t>already has </a:t>
            </a:r>
            <a:r>
              <a:rPr lang="en-US" dirty="0"/>
              <a:t>a position in world </a:t>
            </a:r>
            <a:r>
              <a:rPr lang="en-US" dirty="0" smtClean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200849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6" y="-543771"/>
            <a:ext cx="6451165" cy="3740465"/>
          </a:xfrm>
        </p:spPr>
      </p:pic>
      <p:sp>
        <p:nvSpPr>
          <p:cNvPr id="2" name="Rectangle 1"/>
          <p:cNvSpPr/>
          <p:nvPr/>
        </p:nvSpPr>
        <p:spPr>
          <a:xfrm>
            <a:off x="992228" y="1114523"/>
            <a:ext cx="7315200" cy="211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44087" y="-711940"/>
            <a:ext cx="6712094" cy="1932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space particles – jet engines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3595734"/>
            <a:ext cx="8229600" cy="24115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Emitter’s position </a:t>
            </a:r>
            <a:r>
              <a:rPr lang="en-US" b="1" dirty="0" smtClean="0"/>
              <a:t>moves</a:t>
            </a:r>
          </a:p>
          <a:p>
            <a:r>
              <a:rPr lang="en-US" dirty="0" smtClean="0"/>
              <a:t>Particles spawn at </a:t>
            </a:r>
            <a:r>
              <a:rPr lang="en-US" b="1" dirty="0" smtClean="0"/>
              <a:t>origin (0,0,0)</a:t>
            </a:r>
          </a:p>
          <a:p>
            <a:pPr lvl="1"/>
            <a:endParaRPr lang="en-US" dirty="0"/>
          </a:p>
          <a:p>
            <a:r>
              <a:rPr lang="en-US" dirty="0" smtClean="0"/>
              <a:t>World matrix for drawing?</a:t>
            </a:r>
          </a:p>
          <a:p>
            <a:pPr lvl="1"/>
            <a:r>
              <a:rPr lang="en-US" b="1" dirty="0" smtClean="0"/>
              <a:t>Translation matrix </a:t>
            </a:r>
            <a:r>
              <a:rPr lang="en-US" dirty="0" smtClean="0"/>
              <a:t>based on emitter’s position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particle </a:t>
            </a:r>
            <a:r>
              <a:rPr lang="en-US" dirty="0" smtClean="0"/>
              <a:t>remains “local” to the emitter</a:t>
            </a:r>
          </a:p>
        </p:txBody>
      </p:sp>
    </p:spTree>
    <p:extLst>
      <p:ext uri="{BB962C8B-B14F-4D97-AF65-F5344CB8AC3E}">
        <p14:creationId xmlns:p14="http://schemas.microsoft.com/office/powerpoint/2010/main" val="155950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Vertex shader</a:t>
            </a:r>
          </a:p>
          <a:p>
            <a:pPr lvl="1"/>
            <a:r>
              <a:rPr lang="en-US" dirty="0" smtClean="0"/>
              <a:t>Standard world/view/</a:t>
            </a:r>
            <a:r>
              <a:rPr lang="en-US" dirty="0" err="1"/>
              <a:t>p</a:t>
            </a:r>
            <a:r>
              <a:rPr lang="en-US" dirty="0" err="1" smtClean="0"/>
              <a:t>roj</a:t>
            </a:r>
            <a:endParaRPr lang="en-US" dirty="0" smtClean="0"/>
          </a:p>
          <a:p>
            <a:pPr lvl="1"/>
            <a:r>
              <a:rPr lang="en-US" dirty="0" smtClean="0"/>
              <a:t>Pass UV’s </a:t>
            </a:r>
            <a:r>
              <a:rPr lang="en-US" dirty="0" smtClean="0"/>
              <a:t>&amp; color tint through </a:t>
            </a:r>
            <a:r>
              <a:rPr lang="en-US" dirty="0" smtClean="0"/>
              <a:t>to pixel </a:t>
            </a:r>
            <a:r>
              <a:rPr lang="en-US" dirty="0" smtClean="0"/>
              <a:t>shader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normals</a:t>
            </a:r>
            <a:r>
              <a:rPr lang="en-US" dirty="0" smtClean="0"/>
              <a:t> or lighting to worry about</a:t>
            </a:r>
          </a:p>
          <a:p>
            <a:pPr lvl="1"/>
            <a:endParaRPr lang="en-US" dirty="0"/>
          </a:p>
          <a:p>
            <a:r>
              <a:rPr lang="en-US" dirty="0" smtClean="0"/>
              <a:t>Pixel shader</a:t>
            </a:r>
          </a:p>
          <a:p>
            <a:pPr lvl="1"/>
            <a:r>
              <a:rPr lang="en-US" dirty="0" smtClean="0"/>
              <a:t>Sample texture</a:t>
            </a:r>
          </a:p>
          <a:p>
            <a:pPr lvl="1"/>
            <a:r>
              <a:rPr lang="en-US" dirty="0" smtClean="0"/>
              <a:t>Apply color tint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</a:t>
            </a:r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3649061"/>
            <a:ext cx="2228850" cy="2228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83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we drawing </a:t>
            </a:r>
            <a:r>
              <a:rPr lang="en-US" smtClean="0"/>
              <a:t>each particle separately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No.</a:t>
            </a:r>
          </a:p>
          <a:p>
            <a:endParaRPr lang="en-US" dirty="0"/>
          </a:p>
          <a:p>
            <a:r>
              <a:rPr lang="en-US" dirty="0" smtClean="0"/>
              <a:t>No </a:t>
            </a:r>
            <a:r>
              <a:rPr lang="en-US" dirty="0" err="1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no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i="1" u="sng" dirty="0" smtClean="0"/>
              <a:t>NO!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we drawing </a:t>
            </a:r>
            <a:r>
              <a:rPr lang="en-US" smtClean="0"/>
              <a:t>each particle separately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No.</a:t>
            </a:r>
          </a:p>
          <a:p>
            <a:endParaRPr lang="en-US" dirty="0"/>
          </a:p>
          <a:p>
            <a:r>
              <a:rPr lang="en-US" dirty="0" smtClean="0"/>
              <a:t>No </a:t>
            </a:r>
            <a:r>
              <a:rPr lang="en-US" dirty="0" err="1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no</a:t>
            </a:r>
            <a:r>
              <a:rPr lang="en-US" dirty="0" smtClean="0"/>
              <a:t> </a:t>
            </a:r>
            <a:r>
              <a:rPr lang="en-US" dirty="0" err="1" smtClean="0"/>
              <a:t>no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i="1" u="sng" dirty="0" smtClean="0"/>
              <a:t>NO!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particles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77645"/>
            <a:ext cx="3346933" cy="2733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9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4347" y="2459104"/>
            <a:ext cx="3788875" cy="1814131"/>
          </a:xfrm>
        </p:spPr>
        <p:txBody>
          <a:bodyPr>
            <a:normAutofit/>
          </a:bodyPr>
          <a:lstStyle/>
          <a:p>
            <a:r>
              <a:rPr lang="en-US" dirty="0" smtClean="0"/>
              <a:t>At a minimum: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 makes up a particle?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688941" y="2459104"/>
            <a:ext cx="3788875" cy="35795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Could also have:</a:t>
            </a:r>
          </a:p>
          <a:p>
            <a:pPr lvl="1"/>
            <a:r>
              <a:rPr lang="en-US" dirty="0" smtClean="0"/>
              <a:t>Scale</a:t>
            </a:r>
            <a:endParaRPr lang="en-US" dirty="0" smtClean="0"/>
          </a:p>
          <a:p>
            <a:pPr lvl="1"/>
            <a:r>
              <a:rPr lang="en-US" dirty="0" smtClean="0"/>
              <a:t>Alpha</a:t>
            </a:r>
          </a:p>
          <a:p>
            <a:pPr lvl="1"/>
            <a:r>
              <a:rPr lang="en-US" dirty="0" smtClean="0"/>
              <a:t>Color tint</a:t>
            </a:r>
            <a:endParaRPr lang="en-US" dirty="0" smtClean="0"/>
          </a:p>
          <a:p>
            <a:pPr lvl="1"/>
            <a:r>
              <a:rPr lang="en-US" dirty="0"/>
              <a:t>Z </a:t>
            </a:r>
            <a:r>
              <a:rPr lang="en-US" dirty="0" smtClean="0"/>
              <a:t>Rotation</a:t>
            </a:r>
            <a:endParaRPr lang="en-US" dirty="0" smtClean="0"/>
          </a:p>
          <a:p>
            <a:pPr lvl="1"/>
            <a:r>
              <a:rPr lang="en-US" dirty="0" smtClean="0"/>
              <a:t>Velocity</a:t>
            </a:r>
            <a:endParaRPr lang="en-US" dirty="0" smtClean="0"/>
          </a:p>
          <a:p>
            <a:pPr lvl="1"/>
            <a:r>
              <a:rPr lang="en-US" dirty="0"/>
              <a:t>Sprite sheet </a:t>
            </a:r>
            <a:r>
              <a:rPr lang="en-US" dirty="0" smtClean="0"/>
              <a:t>frame</a:t>
            </a:r>
            <a:endParaRPr lang="en-US" dirty="0" smtClean="0"/>
          </a:p>
          <a:p>
            <a:pPr lvl="1"/>
            <a:r>
              <a:rPr lang="en-US" dirty="0" smtClean="0"/>
              <a:t>And </a:t>
            </a:r>
            <a:r>
              <a:rPr lang="en-US" dirty="0" smtClean="0"/>
              <a:t>much </a:t>
            </a:r>
            <a:r>
              <a:rPr lang="en-US" dirty="0" smtClean="0"/>
              <a:t>more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24347" y="1488823"/>
            <a:ext cx="7953469" cy="6215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Any data that is unique to each particle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9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Render lots of particles each Draw()</a:t>
            </a:r>
          </a:p>
          <a:p>
            <a:pPr lvl="1"/>
            <a:r>
              <a:rPr lang="en-US" dirty="0" smtClean="0"/>
              <a:t>At least one emitter worth of particles</a:t>
            </a:r>
            <a:endParaRPr lang="en-US" dirty="0"/>
          </a:p>
          <a:p>
            <a:pPr lvl="1"/>
            <a:r>
              <a:rPr lang="en-US" dirty="0" smtClean="0"/>
              <a:t>One particle at a time is the WORST possible case</a:t>
            </a:r>
            <a:endParaRPr lang="en-US" dirty="0"/>
          </a:p>
          <a:p>
            <a:pPr lvl="1"/>
            <a:r>
              <a:rPr lang="en-US" dirty="0"/>
              <a:t>Plus, each Draw() has some </a:t>
            </a:r>
            <a:r>
              <a:rPr lang="en-US" dirty="0" smtClean="0"/>
              <a:t>overhead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Having tons of emitters can be a slowdown</a:t>
            </a:r>
          </a:p>
          <a:p>
            <a:pPr lvl="1"/>
            <a:r>
              <a:rPr lang="en-US" dirty="0"/>
              <a:t>But 10 emitters is only 10 draw calls</a:t>
            </a:r>
          </a:p>
          <a:p>
            <a:pPr lvl="1"/>
            <a:r>
              <a:rPr lang="en-US" dirty="0"/>
              <a:t>Rather than 1 draw for </a:t>
            </a:r>
            <a:r>
              <a:rPr lang="en-US" i="1" dirty="0"/>
              <a:t>each</a:t>
            </a:r>
            <a:r>
              <a:rPr lang="en-US" dirty="0"/>
              <a:t> particle of </a:t>
            </a:r>
            <a:r>
              <a:rPr lang="en-US" i="1" dirty="0"/>
              <a:t>each</a:t>
            </a:r>
            <a:r>
              <a:rPr lang="en-US" dirty="0"/>
              <a:t> </a:t>
            </a:r>
            <a:r>
              <a:rPr lang="en-US" dirty="0" smtClean="0"/>
              <a:t>emitter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Parallelize the particle rendering!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4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particles of an emitter are similar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They all will use the same:</a:t>
            </a:r>
          </a:p>
          <a:p>
            <a:pPr lvl="1"/>
            <a:r>
              <a:rPr lang="en-US" dirty="0" smtClean="0"/>
              <a:t>Shader</a:t>
            </a:r>
          </a:p>
          <a:p>
            <a:pPr lvl="1"/>
            <a:r>
              <a:rPr lang="en-US" dirty="0" smtClean="0"/>
              <a:t>Blend mode</a:t>
            </a:r>
            <a:endParaRPr lang="en-US" dirty="0"/>
          </a:p>
          <a:p>
            <a:pPr lvl="1"/>
            <a:r>
              <a:rPr lang="en-US" dirty="0" smtClean="0"/>
              <a:t>Texture – Even with animation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Unique, per-particle data should be in the emitter’s dynamic vertex buffer</a:t>
            </a:r>
          </a:p>
          <a:p>
            <a:pPr lvl="1"/>
            <a:r>
              <a:rPr lang="en-US" dirty="0" smtClean="0"/>
              <a:t>Particles’ position, color, rotation, etc.</a:t>
            </a: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an emitter</a:t>
            </a:r>
            <a:endParaRPr lang="en-US" dirty="0"/>
          </a:p>
        </p:txBody>
      </p:sp>
      <p:pic>
        <p:nvPicPr>
          <p:cNvPr id="1026" name="Picture 2" descr="https://developer.apple.com/library/ios/documentation/SceneKit/Reference/SCNParticleSystem_Class/Art/image_sequence_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33600"/>
            <a:ext cx="2068240" cy="20682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4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Turn </a:t>
            </a:r>
            <a:r>
              <a:rPr lang="en-US" b="1" dirty="0" smtClean="0"/>
              <a:t>off</a:t>
            </a:r>
            <a:r>
              <a:rPr lang="en-US" dirty="0" smtClean="0"/>
              <a:t> depth writing when necessary</a:t>
            </a:r>
          </a:p>
          <a:p>
            <a:pPr lvl="1"/>
            <a:r>
              <a:rPr lang="en-US" dirty="0" smtClean="0"/>
              <a:t>Additive particles should NOT write to depth buffer</a:t>
            </a:r>
          </a:p>
          <a:p>
            <a:pPr lvl="1"/>
            <a:r>
              <a:rPr lang="en-US" dirty="0" smtClean="0"/>
              <a:t>Otherwise some particles “occlude” others</a:t>
            </a:r>
          </a:p>
          <a:p>
            <a:pPr lvl="1"/>
            <a:r>
              <a:rPr lang="en-US" dirty="0" smtClean="0"/>
              <a:t>Setup: Change depth state’s </a:t>
            </a:r>
            <a:r>
              <a:rPr lang="en-US" dirty="0" err="1" smtClean="0"/>
              <a:t>DepthWriteMask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r>
              <a:rPr lang="en-US" dirty="0"/>
              <a:t>Use different blending </a:t>
            </a:r>
            <a:r>
              <a:rPr lang="en-US" dirty="0" smtClean="0"/>
              <a:t>modes as necessary</a:t>
            </a:r>
            <a:endParaRPr lang="en-US" dirty="0"/>
          </a:p>
          <a:p>
            <a:pPr lvl="1"/>
            <a:r>
              <a:rPr lang="en-US" b="1" dirty="0" smtClean="0"/>
              <a:t>Alpha clipping </a:t>
            </a:r>
            <a:r>
              <a:rPr lang="en-US" dirty="0" smtClean="0"/>
              <a:t>for “solid” particles (leaves, dirt)</a:t>
            </a:r>
          </a:p>
          <a:p>
            <a:pPr lvl="1"/>
            <a:r>
              <a:rPr lang="en-US" b="1" dirty="0" smtClean="0"/>
              <a:t>Alpha blending </a:t>
            </a:r>
            <a:r>
              <a:rPr lang="en-US" dirty="0" smtClean="0"/>
              <a:t>for “cloudy” particles (smoke)</a:t>
            </a:r>
            <a:endParaRPr lang="en-US" dirty="0"/>
          </a:p>
          <a:p>
            <a:pPr lvl="1"/>
            <a:r>
              <a:rPr lang="en-US" b="1" i="1" dirty="0" smtClean="0"/>
              <a:t>Additive</a:t>
            </a:r>
            <a:r>
              <a:rPr lang="en-US" b="1" dirty="0" smtClean="0"/>
              <a:t> blending </a:t>
            </a:r>
            <a:r>
              <a:rPr lang="en-US" dirty="0" smtClean="0"/>
              <a:t>for “glowing” particles (fire)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DirectX render states for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8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9711" y="274638"/>
            <a:ext cx="8546471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Additive blending with depth writing (Bad)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635141" y="5363937"/>
            <a:ext cx="5873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Notice the “blocky” (and not </a:t>
            </a:r>
            <a:r>
              <a:rPr lang="en-US" sz="2000" dirty="0" err="1" smtClean="0"/>
              <a:t>glowy</a:t>
            </a:r>
            <a:r>
              <a:rPr lang="en-US" sz="2000" dirty="0" smtClean="0"/>
              <a:t>) </a:t>
            </a:r>
            <a:r>
              <a:rPr lang="en-US" sz="2000" dirty="0" smtClean="0"/>
              <a:t>look</a:t>
            </a:r>
            <a:endParaRPr lang="en-US" sz="2000" dirty="0" smtClean="0"/>
          </a:p>
          <a:p>
            <a:pPr algn="ctr"/>
            <a:r>
              <a:rPr lang="en-US" sz="2000" dirty="0" smtClean="0"/>
              <a:t>Closer particles partially obscure further ones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8" y="1527259"/>
            <a:ext cx="6610350" cy="37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Additive blending without depth writing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918596" y="5610225"/>
            <a:ext cx="7306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With depth writing off, </a:t>
            </a:r>
            <a:r>
              <a:rPr lang="en-US" sz="2000" dirty="0" smtClean="0"/>
              <a:t>particles additively blend properly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67" y="1489076"/>
            <a:ext cx="6754864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dirty="0" smtClean="0"/>
              <a:t>void Draw()</a:t>
            </a:r>
          </a:p>
          <a:p>
            <a:pPr marL="109728" indent="0">
              <a:buNone/>
            </a:pPr>
            <a:r>
              <a:rPr lang="en-US" dirty="0"/>
              <a:t>{</a:t>
            </a:r>
            <a:endParaRPr lang="en-US" dirty="0" smtClean="0"/>
          </a:p>
          <a:p>
            <a:pPr lvl="1"/>
            <a:r>
              <a:rPr lang="en-US" dirty="0" smtClean="0"/>
              <a:t>Render </a:t>
            </a:r>
            <a:r>
              <a:rPr lang="en-US" dirty="0" smtClean="0"/>
              <a:t>all opaque scene geometry</a:t>
            </a:r>
          </a:p>
          <a:p>
            <a:pPr lvl="1"/>
            <a:r>
              <a:rPr lang="en-US" dirty="0" smtClean="0"/>
              <a:t>Render </a:t>
            </a:r>
            <a:r>
              <a:rPr lang="en-US" b="1" i="1" dirty="0" smtClean="0"/>
              <a:t>opaque alpha cutout emitters</a:t>
            </a:r>
          </a:p>
          <a:p>
            <a:pPr lvl="1"/>
            <a:r>
              <a:rPr lang="en-US" dirty="0" smtClean="0"/>
              <a:t>Render the sky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Interleave the following as necessary:</a:t>
            </a:r>
            <a:endParaRPr lang="en-US" dirty="0"/>
          </a:p>
          <a:p>
            <a:pPr lvl="2"/>
            <a:r>
              <a:rPr lang="en-US" dirty="0"/>
              <a:t>Render </a:t>
            </a:r>
            <a:r>
              <a:rPr lang="en-US" b="1" i="1" dirty="0"/>
              <a:t>additively blended </a:t>
            </a:r>
            <a:r>
              <a:rPr lang="en-US" b="1" i="1" dirty="0" smtClean="0"/>
              <a:t>emitters</a:t>
            </a:r>
          </a:p>
          <a:p>
            <a:pPr lvl="2"/>
            <a:r>
              <a:rPr lang="en-US" dirty="0" smtClean="0"/>
              <a:t>Render </a:t>
            </a:r>
            <a:r>
              <a:rPr lang="en-US" b="1" i="1" dirty="0" smtClean="0"/>
              <a:t>alpha blended emitters </a:t>
            </a:r>
            <a:r>
              <a:rPr lang="en-US" dirty="0" smtClean="0"/>
              <a:t>(maybe sorted</a:t>
            </a:r>
            <a:r>
              <a:rPr lang="en-US" dirty="0" smtClean="0"/>
              <a:t>?)</a:t>
            </a:r>
          </a:p>
          <a:p>
            <a:pPr lvl="2"/>
            <a:r>
              <a:rPr lang="en-US" dirty="0" smtClean="0"/>
              <a:t>Render transparent scene geometry (sorted</a:t>
            </a:r>
            <a:r>
              <a:rPr lang="en-US" dirty="0" smtClean="0"/>
              <a:t>!)</a:t>
            </a:r>
          </a:p>
          <a:p>
            <a:pPr marL="109728" indent="0">
              <a:buNone/>
            </a:pP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Where do particles fit into rendering?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81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CPU-based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1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CPU-based particle systems work pretty well!</a:t>
            </a:r>
          </a:p>
          <a:p>
            <a:pPr lvl="1"/>
            <a:r>
              <a:rPr lang="en-US" dirty="0" smtClean="0"/>
              <a:t>Feel free to create them this semester</a:t>
            </a:r>
          </a:p>
          <a:p>
            <a:pPr lvl="1"/>
            <a:endParaRPr lang="en-US" dirty="0"/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“Easy” to implement (less shader magic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Easy to debug simulation</a:t>
            </a:r>
            <a:endParaRPr lang="en-US" dirty="0" smtClean="0"/>
          </a:p>
          <a:p>
            <a:pPr lvl="1"/>
            <a:r>
              <a:rPr lang="en-US" dirty="0" smtClean="0"/>
              <a:t>CPU particles could collide with physics objects</a:t>
            </a:r>
          </a:p>
          <a:p>
            <a:pPr lvl="1"/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Some obvious performance issues</a:t>
            </a:r>
          </a:p>
          <a:p>
            <a:pPr lvl="1"/>
            <a:r>
              <a:rPr lang="en-US" dirty="0" smtClean="0"/>
              <a:t>Lots of O(n) loops for updating &amp; copying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CPU-based approach: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br>
              <a:rPr lang="en-US" dirty="0" smtClean="0"/>
            </a:br>
            <a:r>
              <a:rPr lang="en-US" dirty="0" smtClean="0"/>
              <a:t>&amp; Optimizations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1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Simulation step can be slow</a:t>
            </a:r>
          </a:p>
          <a:p>
            <a:pPr lvl="1"/>
            <a:r>
              <a:rPr lang="en-US" dirty="0" smtClean="0"/>
              <a:t>Tens, hundreds, millions of particles?</a:t>
            </a:r>
          </a:p>
          <a:p>
            <a:pPr lvl="1"/>
            <a:r>
              <a:rPr lang="en-US" dirty="0" smtClean="0"/>
              <a:t>You’re updating one at a time – O(n)</a:t>
            </a:r>
          </a:p>
          <a:p>
            <a:pPr lvl="1"/>
            <a:r>
              <a:rPr lang="en-US" dirty="0" smtClean="0"/>
              <a:t>CPU threading may help a </a:t>
            </a:r>
            <a:r>
              <a:rPr lang="en-US" dirty="0" smtClean="0"/>
              <a:t>little? </a:t>
            </a:r>
            <a:r>
              <a:rPr lang="en-US" dirty="0" smtClean="0"/>
              <a:t>(if done properly)</a:t>
            </a:r>
          </a:p>
          <a:p>
            <a:pPr lvl="1"/>
            <a:endParaRPr lang="en-US" dirty="0"/>
          </a:p>
          <a:p>
            <a:r>
              <a:rPr lang="en-US" dirty="0" smtClean="0"/>
              <a:t>Copy step can be slow</a:t>
            </a:r>
          </a:p>
          <a:p>
            <a:pPr lvl="1"/>
            <a:r>
              <a:rPr lang="en-US" dirty="0" smtClean="0"/>
              <a:t>Dynamic buffers are slower than static buffers</a:t>
            </a:r>
          </a:p>
          <a:p>
            <a:pPr lvl="1"/>
            <a:r>
              <a:rPr lang="en-US" dirty="0" smtClean="0"/>
              <a:t>Copying less </a:t>
            </a:r>
            <a:r>
              <a:rPr lang="en-US" dirty="0" smtClean="0"/>
              <a:t>data would </a:t>
            </a:r>
            <a:r>
              <a:rPr lang="en-US" dirty="0" smtClean="0"/>
              <a:t>be better</a:t>
            </a:r>
          </a:p>
          <a:p>
            <a:pPr lvl="1"/>
            <a:endParaRPr lang="en-US" dirty="0"/>
          </a:p>
          <a:p>
            <a:r>
              <a:rPr lang="en-US" dirty="0" smtClean="0"/>
              <a:t>Rendering</a:t>
            </a:r>
          </a:p>
          <a:p>
            <a:pPr lvl="1"/>
            <a:r>
              <a:rPr lang="en-US" dirty="0" smtClean="0"/>
              <a:t>Need 4 vertices per particle</a:t>
            </a:r>
            <a:r>
              <a:rPr lang="en-US" dirty="0"/>
              <a:t> </a:t>
            </a:r>
            <a:r>
              <a:rPr lang="en-US" dirty="0" smtClean="0"/>
              <a:t>(or do we?)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w/ CPU-based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6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particle isn’t enough</a:t>
            </a:r>
          </a:p>
          <a:p>
            <a:endParaRPr lang="en-US" dirty="0"/>
          </a:p>
          <a:p>
            <a:r>
              <a:rPr lang="en-US" dirty="0" smtClean="0"/>
              <a:t>We need many of them</a:t>
            </a:r>
          </a:p>
          <a:p>
            <a:pPr lvl="1"/>
            <a:r>
              <a:rPr lang="en-US" dirty="0" smtClean="0"/>
              <a:t>Tens, hundreds, maybe thousands</a:t>
            </a:r>
          </a:p>
          <a:p>
            <a:pPr lvl="1"/>
            <a:r>
              <a:rPr lang="en-US" dirty="0" smtClean="0"/>
              <a:t>For each phenomenon we want to simulate</a:t>
            </a:r>
          </a:p>
          <a:p>
            <a:pPr lvl="1"/>
            <a:endParaRPr lang="en-US" dirty="0"/>
          </a:p>
          <a:p>
            <a:r>
              <a:rPr lang="en-US" dirty="0" smtClean="0"/>
              <a:t>Emitters</a:t>
            </a:r>
          </a:p>
          <a:p>
            <a:pPr lvl="1"/>
            <a:r>
              <a:rPr lang="en-US" dirty="0" smtClean="0"/>
              <a:t>Objects that each control a single set of particles</a:t>
            </a:r>
          </a:p>
          <a:p>
            <a:pPr lvl="1"/>
            <a:r>
              <a:rPr lang="en-US" dirty="0" smtClean="0"/>
              <a:t>Sometimes referred to as “particle systems”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3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30"/>
            <a:ext cx="837247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Particles are basically a couple of vertices</a:t>
            </a:r>
          </a:p>
          <a:p>
            <a:pPr lvl="1"/>
            <a:r>
              <a:rPr lang="en-US" dirty="0" smtClean="0"/>
              <a:t>GPU parallelizes vertex processing</a:t>
            </a:r>
          </a:p>
          <a:p>
            <a:pPr lvl="1"/>
            <a:r>
              <a:rPr lang="en-US" dirty="0" smtClean="0"/>
              <a:t>Can we offload some “updating” </a:t>
            </a:r>
            <a:r>
              <a:rPr lang="en-US" dirty="0" smtClean="0"/>
              <a:t>to </a:t>
            </a:r>
            <a:r>
              <a:rPr lang="en-US" dirty="0" err="1" smtClean="0"/>
              <a:t>shaders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Vertex Shader can </a:t>
            </a:r>
            <a:r>
              <a:rPr lang="en-US" dirty="0" err="1" smtClean="0"/>
              <a:t>calc</a:t>
            </a:r>
            <a:r>
              <a:rPr lang="en-US" dirty="0" smtClean="0"/>
              <a:t> anything </a:t>
            </a:r>
            <a:r>
              <a:rPr lang="en-US" dirty="0" smtClean="0"/>
              <a:t>based on </a:t>
            </a:r>
            <a:r>
              <a:rPr lang="en-US" dirty="0" smtClean="0"/>
              <a:t>age</a:t>
            </a:r>
            <a:endParaRPr lang="en-US" dirty="0" smtClean="0"/>
          </a:p>
          <a:p>
            <a:pPr lvl="1"/>
            <a:r>
              <a:rPr lang="en-US" dirty="0" smtClean="0"/>
              <a:t>Position (c</a:t>
            </a:r>
            <a:r>
              <a:rPr lang="en-US" dirty="0" smtClean="0"/>
              <a:t>onstant acceleration function)</a:t>
            </a:r>
            <a:endParaRPr lang="en-US" dirty="0" smtClean="0"/>
          </a:p>
          <a:p>
            <a:pPr lvl="1"/>
            <a:r>
              <a:rPr lang="en-US" dirty="0" smtClean="0"/>
              <a:t>Lerp </a:t>
            </a:r>
            <a:r>
              <a:rPr lang="en-US" dirty="0" smtClean="0"/>
              <a:t>(or </a:t>
            </a:r>
            <a:r>
              <a:rPr lang="en-US" dirty="0" smtClean="0"/>
              <a:t>tween) </a:t>
            </a:r>
            <a:r>
              <a:rPr lang="en-US" dirty="0" smtClean="0"/>
              <a:t>between </a:t>
            </a:r>
            <a:r>
              <a:rPr lang="en-US" dirty="0"/>
              <a:t>start/end </a:t>
            </a:r>
            <a:r>
              <a:rPr lang="en-US" dirty="0" smtClean="0"/>
              <a:t>values</a:t>
            </a:r>
          </a:p>
          <a:p>
            <a:pPr lvl="2"/>
            <a:r>
              <a:rPr lang="en-US" dirty="0" smtClean="0"/>
              <a:t>Color</a:t>
            </a:r>
          </a:p>
          <a:p>
            <a:pPr lvl="2"/>
            <a:r>
              <a:rPr lang="en-US" dirty="0" smtClean="0"/>
              <a:t>Size</a:t>
            </a:r>
          </a:p>
          <a:p>
            <a:pPr lvl="2"/>
            <a:r>
              <a:rPr lang="en-US" dirty="0" smtClean="0"/>
              <a:t>Rotation</a:t>
            </a:r>
          </a:p>
          <a:p>
            <a:pPr lvl="2"/>
            <a:r>
              <a:rPr lang="en-US" dirty="0" smtClean="0"/>
              <a:t>Etc.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US" dirty="0" smtClean="0"/>
              <a:t>improvements?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Vertex Shader can do the heavy lifting here:</a:t>
            </a:r>
            <a:endParaRPr lang="en-US" dirty="0"/>
          </a:p>
          <a:p>
            <a:endParaRPr lang="en-US" dirty="0"/>
          </a:p>
          <a:p>
            <a:pPr marL="109728" indent="0">
              <a:buNone/>
            </a:pPr>
            <a:r>
              <a:rPr lang="en-US" sz="2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Calculate time since spawn</a:t>
            </a:r>
            <a:endParaRPr lang="en-US" sz="22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pPr marL="109728" indent="0">
              <a:buNone/>
            </a:pP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t = 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currentTime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– 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particle.SpawnTime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  <a:p>
            <a:pPr marL="109728" indent="0">
              <a:buNone/>
            </a:pPr>
            <a:endParaRPr lang="en-US" sz="22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pPr marL="109728" indent="0">
              <a:buNone/>
            </a:pPr>
            <a:r>
              <a:rPr lang="en-US" sz="2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Figure out the particle’s world </a:t>
            </a:r>
            <a:r>
              <a:rPr lang="en-US" sz="2200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pos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  <a:p>
            <a:pPr marL="109728" indent="0">
              <a:buNone/>
            </a:pP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sz="22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loat3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worldPos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= </a:t>
            </a:r>
          </a:p>
          <a:p>
            <a:pPr marL="109728" indent="0">
              <a:buNone/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  0.5f * t * t * acceleration +</a:t>
            </a:r>
          </a:p>
          <a:p>
            <a:pPr marL="109728" indent="0">
              <a:buNone/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  t *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particle.InitialVelocity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+</a:t>
            </a:r>
          </a:p>
          <a:p>
            <a:pPr marL="109728" indent="0">
              <a:buNone/>
            </a:pPr>
            <a:r>
              <a:rPr lang="en-US" sz="2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dirty="0" err="1" smtClean="0">
                <a:latin typeface="Consolas" pitchFamily="49" charset="0"/>
                <a:cs typeface="Consolas" pitchFamily="49" charset="0"/>
              </a:rPr>
              <a:t>particle.InitialPosition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09728" indent="0">
              <a:buNone/>
            </a:pPr>
            <a:endParaRPr lang="en-US" sz="2200" dirty="0">
              <a:latin typeface="Consolas" pitchFamily="49" charset="0"/>
            </a:endParaRPr>
          </a:p>
          <a:p>
            <a:pPr marL="109728" indent="0">
              <a:buNone/>
            </a:pPr>
            <a:r>
              <a:rPr lang="en-US" sz="2200" dirty="0" smtClean="0">
                <a:solidFill>
                  <a:srgbClr val="00B050"/>
                </a:solidFill>
                <a:latin typeface="Consolas" pitchFamily="49" charset="0"/>
              </a:rPr>
              <a:t>// Could do </a:t>
            </a:r>
            <a:r>
              <a:rPr lang="en-US" sz="2200" dirty="0" err="1" smtClean="0">
                <a:solidFill>
                  <a:srgbClr val="00B050"/>
                </a:solidFill>
                <a:latin typeface="Consolas" pitchFamily="49" charset="0"/>
              </a:rPr>
              <a:t>billboarding</a:t>
            </a:r>
            <a:r>
              <a:rPr lang="en-US" sz="2200" dirty="0" smtClean="0">
                <a:solidFill>
                  <a:srgbClr val="00B050"/>
                </a:solidFill>
                <a:latin typeface="Consolas" pitchFamily="49" charset="0"/>
              </a:rPr>
              <a:t> here too! Then view/</a:t>
            </a:r>
            <a:r>
              <a:rPr lang="en-US" sz="2200" dirty="0" err="1" smtClean="0">
                <a:solidFill>
                  <a:srgbClr val="00B050"/>
                </a:solidFill>
                <a:latin typeface="Consolas" pitchFamily="49" charset="0"/>
              </a:rPr>
              <a:t>proj</a:t>
            </a:r>
            <a:endParaRPr lang="en-US" sz="2200" dirty="0">
              <a:solidFill>
                <a:srgbClr val="00B050"/>
              </a:solidFill>
            </a:endParaRPr>
          </a:p>
          <a:p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 – Constant </a:t>
            </a:r>
            <a:r>
              <a:rPr lang="en-US" dirty="0" err="1" smtClean="0"/>
              <a:t>accel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CPU will still need to emit particles</a:t>
            </a:r>
            <a:endParaRPr lang="en-US" dirty="0"/>
          </a:p>
          <a:p>
            <a:pPr lvl="1"/>
            <a:r>
              <a:rPr lang="en-US" dirty="0" smtClean="0"/>
              <a:t>And track their ages</a:t>
            </a:r>
            <a:endParaRPr lang="en-US" dirty="0"/>
          </a:p>
          <a:p>
            <a:pPr lvl="1"/>
            <a:r>
              <a:rPr lang="en-US" dirty="0" smtClean="0"/>
              <a:t>And kill/recycle them as necessary</a:t>
            </a:r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easy way to do </a:t>
            </a:r>
            <a:r>
              <a:rPr lang="en-US" dirty="0" smtClean="0"/>
              <a:t>collisions on GPU</a:t>
            </a:r>
          </a:p>
          <a:p>
            <a:pPr lvl="1"/>
            <a:r>
              <a:rPr lang="en-US" dirty="0" smtClean="0"/>
              <a:t>No easy randomness in a shader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Depends on the needs of your game/engine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still doing some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5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 we replicate each particle x4</a:t>
            </a:r>
          </a:p>
          <a:p>
            <a:pPr lvl="1"/>
            <a:r>
              <a:rPr lang="en-US" dirty="0" smtClean="0"/>
              <a:t>Since we need 4 vertices per particle</a:t>
            </a:r>
          </a:p>
          <a:p>
            <a:pPr lvl="1"/>
            <a:endParaRPr lang="en-US" dirty="0"/>
          </a:p>
          <a:p>
            <a:r>
              <a:rPr lang="en-US" dirty="0" smtClean="0"/>
              <a:t>Would be nice to NOT have to do that</a:t>
            </a:r>
          </a:p>
          <a:p>
            <a:endParaRPr lang="en-US" dirty="0"/>
          </a:p>
          <a:p>
            <a:r>
              <a:rPr lang="en-US" dirty="0" smtClean="0"/>
              <a:t>Maybe we can just copy each particle once</a:t>
            </a:r>
          </a:p>
          <a:p>
            <a:pPr lvl="1"/>
            <a:r>
              <a:rPr lang="en-US" dirty="0" smtClean="0"/>
              <a:t>With less per-particle data</a:t>
            </a:r>
          </a:p>
          <a:p>
            <a:pPr lvl="1"/>
            <a:r>
              <a:rPr lang="en-US" dirty="0" smtClean="0"/>
              <a:t>Since much could be </a:t>
            </a:r>
            <a:r>
              <a:rPr lang="en-US" dirty="0" err="1" smtClean="0"/>
              <a:t>calc’d</a:t>
            </a:r>
            <a:r>
              <a:rPr lang="en-US" dirty="0" smtClean="0"/>
              <a:t> based on age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improvements?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2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DirectX buffer could hold any data</a:t>
            </a:r>
          </a:p>
          <a:p>
            <a:pPr lvl="1"/>
            <a:r>
              <a:rPr lang="en-US" dirty="0" smtClean="0"/>
              <a:t>Including a bunch of particle data</a:t>
            </a:r>
          </a:p>
          <a:p>
            <a:pPr lvl="1"/>
            <a:r>
              <a:rPr lang="en-US" dirty="0" smtClean="0"/>
              <a:t>Like a big array of particle structs</a:t>
            </a:r>
          </a:p>
          <a:p>
            <a:pPr lvl="1"/>
            <a:endParaRPr lang="en-US" dirty="0"/>
          </a:p>
          <a:p>
            <a:r>
              <a:rPr lang="en-US" dirty="0" smtClean="0"/>
              <a:t>A shader can treat a buffer as a </a:t>
            </a:r>
            <a:r>
              <a:rPr lang="en-US" dirty="0" err="1" smtClean="0"/>
              <a:t>StructuredBuffer</a:t>
            </a:r>
            <a:endParaRPr lang="en-US" dirty="0" smtClean="0"/>
          </a:p>
          <a:p>
            <a:pPr lvl="1"/>
            <a:r>
              <a:rPr lang="en-US" dirty="0" smtClean="0"/>
              <a:t>Shader interprets it as an array of structs</a:t>
            </a:r>
          </a:p>
          <a:p>
            <a:pPr lvl="1"/>
            <a:r>
              <a:rPr lang="en-US" dirty="0" smtClean="0"/>
              <a:t>Which structs?  Whichever we define!</a:t>
            </a:r>
          </a:p>
          <a:p>
            <a:pPr lvl="1"/>
            <a:r>
              <a:rPr lang="en-US" dirty="0" smtClean="0"/>
              <a:t>(Do you see where this is going?)</a:t>
            </a:r>
          </a:p>
          <a:p>
            <a:pPr lvl="1"/>
            <a:endParaRPr lang="en-US" dirty="0"/>
          </a:p>
          <a:p>
            <a:r>
              <a:rPr lang="en-US" dirty="0" err="1" smtClean="0"/>
              <a:t>StructuredBuffers</a:t>
            </a:r>
            <a:r>
              <a:rPr lang="en-US" dirty="0" smtClean="0"/>
              <a:t> can be indexed into</a:t>
            </a:r>
          </a:p>
          <a:p>
            <a:pPr lvl="1"/>
            <a:r>
              <a:rPr lang="en-US" dirty="0" smtClean="0"/>
              <a:t>By using the Load() method in the shader</a:t>
            </a:r>
          </a:p>
          <a:p>
            <a:pPr lvl="1"/>
            <a:r>
              <a:rPr lang="en-US" dirty="0" err="1" smtClean="0">
                <a:latin typeface="Consolas" panose="020B0609020204030204" pitchFamily="49" charset="0"/>
              </a:rPr>
              <a:t>particleBuffer.Load</a:t>
            </a:r>
            <a:r>
              <a:rPr lang="en-US" dirty="0" smtClean="0">
                <a:latin typeface="Consolas" panose="020B0609020204030204" pitchFamily="49" charset="0"/>
              </a:rPr>
              <a:t>(index);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buffers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 smtClean="0"/>
              <a:t>Init</a:t>
            </a:r>
            <a:r>
              <a:rPr lang="en-US" b="1" dirty="0" smtClean="0"/>
              <a:t>:</a:t>
            </a:r>
            <a:r>
              <a:rPr lang="en-US" dirty="0" smtClean="0"/>
              <a:t> Make the buffer and an SRV for it</a:t>
            </a:r>
          </a:p>
          <a:p>
            <a:r>
              <a:rPr lang="en-US" b="1" dirty="0" smtClean="0"/>
              <a:t>Update:</a:t>
            </a:r>
            <a:r>
              <a:rPr lang="en-US" dirty="0" smtClean="0"/>
              <a:t> Copy particles to it each frame</a:t>
            </a:r>
          </a:p>
          <a:p>
            <a:r>
              <a:rPr lang="en-US" b="1" dirty="0" smtClean="0"/>
              <a:t>Draw:</a:t>
            </a:r>
          </a:p>
          <a:p>
            <a:pPr lvl="1"/>
            <a:r>
              <a:rPr lang="en-US" dirty="0" smtClean="0"/>
              <a:t>Set buffer for VS stage (not pixel shader!)</a:t>
            </a:r>
          </a:p>
          <a:p>
            <a:pPr lvl="1"/>
            <a:r>
              <a:rPr lang="en-US" i="1" dirty="0" smtClean="0"/>
              <a:t>Unbind</a:t>
            </a:r>
            <a:r>
              <a:rPr lang="en-US" dirty="0" smtClean="0"/>
              <a:t> vertex buffer (don’t need it!)</a:t>
            </a:r>
          </a:p>
          <a:p>
            <a:pPr lvl="1"/>
            <a:r>
              <a:rPr lang="en-US" dirty="0" smtClean="0"/>
              <a:t>Draw </a:t>
            </a:r>
            <a:r>
              <a:rPr lang="en-US" dirty="0" err="1" smtClean="0"/>
              <a:t>NumParticles</a:t>
            </a:r>
            <a:r>
              <a:rPr lang="en-US" dirty="0" smtClean="0"/>
              <a:t> * 6 indices</a:t>
            </a:r>
          </a:p>
          <a:p>
            <a:pPr lvl="1"/>
            <a:r>
              <a:rPr lang="en-US" dirty="0" smtClean="0"/>
              <a:t>Programmatically determine particle id in shader</a:t>
            </a:r>
          </a:p>
          <a:p>
            <a:pPr lvl="2"/>
            <a:r>
              <a:rPr lang="en-US" dirty="0" smtClean="0"/>
              <a:t>Vertex Shader input is 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</a:rPr>
              <a:t>uint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id : </a:t>
            </a:r>
            <a:r>
              <a:rPr lang="en-US" dirty="0" err="1" smtClean="0">
                <a:latin typeface="Consolas" panose="020B0609020204030204" pitchFamily="49" charset="0"/>
              </a:rPr>
              <a:t>SV_VertexID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 err="1" smtClean="0">
                <a:latin typeface="Consolas" panose="020B0609020204030204" pitchFamily="49" charset="0"/>
              </a:rPr>
              <a:t>particleIndex</a:t>
            </a:r>
            <a:r>
              <a:rPr lang="en-US" dirty="0" smtClean="0">
                <a:latin typeface="Consolas" panose="020B0609020204030204" pitchFamily="49" charset="0"/>
              </a:rPr>
              <a:t> = id / 4;</a:t>
            </a:r>
          </a:p>
          <a:p>
            <a:pPr lvl="1"/>
            <a:endParaRPr lang="en-US" dirty="0"/>
          </a:p>
          <a:p>
            <a:r>
              <a:rPr lang="en-US" dirty="0" smtClean="0"/>
              <a:t>See hybrid demo for details!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Structured buffers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</a:t>
            </a:r>
            <a:r>
              <a:rPr lang="en-US" smtClean="0"/>
              <a:t>draw calls!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Only </a:t>
            </a:r>
            <a:r>
              <a:rPr lang="en-US" dirty="0"/>
              <a:t>draw emitters you can “see”</a:t>
            </a:r>
          </a:p>
          <a:p>
            <a:pPr lvl="1"/>
            <a:r>
              <a:rPr lang="en-US" dirty="0"/>
              <a:t>Tough to get perfect as particles move around</a:t>
            </a:r>
          </a:p>
          <a:p>
            <a:pPr lvl="1"/>
            <a:r>
              <a:rPr lang="en-US" dirty="0" smtClean="0"/>
              <a:t>Overestimate full system size to reduce popping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Sub-emitters</a:t>
            </a:r>
          </a:p>
          <a:p>
            <a:pPr lvl="1"/>
            <a:r>
              <a:rPr lang="en-US" dirty="0"/>
              <a:t>50 torches in a </a:t>
            </a:r>
            <a:r>
              <a:rPr lang="en-US" dirty="0" smtClean="0"/>
              <a:t>room?  All similar particles!</a:t>
            </a:r>
          </a:p>
          <a:p>
            <a:pPr lvl="1"/>
            <a:r>
              <a:rPr lang="en-US" dirty="0" smtClean="0"/>
              <a:t>Could be one draw call</a:t>
            </a:r>
          </a:p>
          <a:p>
            <a:pPr lvl="1"/>
            <a:r>
              <a:rPr lang="en-US" dirty="0" smtClean="0"/>
              <a:t>Define multiple spawn positions for a single emitter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 </a:t>
            </a:r>
            <a:r>
              <a:rPr lang="en-US" dirty="0" smtClean="0"/>
              <a:t>optimizations?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0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create quad procedurally on the GPU</a:t>
            </a:r>
            <a:endParaRPr lang="en-US" dirty="0"/>
          </a:p>
          <a:p>
            <a:pPr lvl="1"/>
            <a:r>
              <a:rPr lang="en-US" dirty="0" smtClean="0"/>
              <a:t>Only need 1 vertex per particle</a:t>
            </a:r>
          </a:p>
          <a:p>
            <a:pPr lvl="1"/>
            <a:r>
              <a:rPr lang="en-US" dirty="0" smtClean="0"/>
              <a:t>Set “point” primitive topology in DirectX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During pipeline, Geometry Shader </a:t>
            </a:r>
            <a:r>
              <a:rPr lang="en-US" dirty="0" smtClean="0"/>
              <a:t>can: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reate 2 </a:t>
            </a:r>
            <a:r>
              <a:rPr lang="en-US" dirty="0" err="1" smtClean="0"/>
              <a:t>billboarded</a:t>
            </a:r>
            <a:r>
              <a:rPr lang="en-US" dirty="0" smtClean="0"/>
              <a:t> triangles</a:t>
            </a:r>
          </a:p>
          <a:p>
            <a:pPr lvl="1"/>
            <a:r>
              <a:rPr lang="en-US" dirty="0" smtClean="0"/>
              <a:t>Triangles would then get rasterized as expected</a:t>
            </a:r>
            <a:endParaRPr lang="en-US" dirty="0"/>
          </a:p>
          <a:p>
            <a:pPr lvl="1"/>
            <a:r>
              <a:rPr lang="en-US" dirty="0" smtClean="0"/>
              <a:t>See Geometry Shader slides for more info</a:t>
            </a:r>
          </a:p>
          <a:p>
            <a:endParaRPr lang="en-US" dirty="0"/>
          </a:p>
          <a:p>
            <a:r>
              <a:rPr lang="en-US" b="1" dirty="0" smtClean="0"/>
              <a:t>Problem: </a:t>
            </a:r>
            <a:r>
              <a:rPr lang="en-US" dirty="0" smtClean="0"/>
              <a:t>Geometry </a:t>
            </a:r>
            <a:r>
              <a:rPr lang="en-US" dirty="0" err="1" smtClean="0"/>
              <a:t>Shaders</a:t>
            </a:r>
            <a:r>
              <a:rPr lang="en-US" dirty="0" smtClean="0"/>
              <a:t> are SLOOOOOW</a:t>
            </a:r>
          </a:p>
          <a:p>
            <a:pPr lvl="1"/>
            <a:r>
              <a:rPr lang="en-US" dirty="0" smtClean="0"/>
              <a:t>Almost always faster to just use more vertices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Geometry </a:t>
            </a:r>
            <a:r>
              <a:rPr lang="en-US" dirty="0" err="1" smtClean="0"/>
              <a:t>shaders</a:t>
            </a:r>
            <a:r>
              <a:rPr lang="en-US" dirty="0" smtClean="0"/>
              <a:t>?  </a:t>
            </a:r>
            <a:r>
              <a:rPr lang="en-US" dirty="0" err="1" smtClean="0"/>
              <a:t>Ehhh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DirectX 11 </a:t>
            </a:r>
            <a:r>
              <a:rPr lang="en-US" dirty="0" smtClean="0"/>
              <a:t>introduced HLSL </a:t>
            </a:r>
            <a:r>
              <a:rPr lang="en-US" dirty="0"/>
              <a:t>Compute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 smtClean="0"/>
              <a:t>Runs </a:t>
            </a:r>
            <a:r>
              <a:rPr lang="en-US" dirty="0"/>
              <a:t>on GPU – Not part of the rendering pipeline!</a:t>
            </a:r>
          </a:p>
          <a:p>
            <a:pPr lvl="1"/>
            <a:r>
              <a:rPr lang="en-US" dirty="0"/>
              <a:t>Provides highly-parallel general </a:t>
            </a:r>
            <a:r>
              <a:rPr lang="en-US" dirty="0" err="1"/>
              <a:t>shaders</a:t>
            </a:r>
            <a:endParaRPr lang="en-US" dirty="0"/>
          </a:p>
          <a:p>
            <a:pPr lvl="1"/>
            <a:r>
              <a:rPr lang="en-US" dirty="0" smtClean="0"/>
              <a:t>(More </a:t>
            </a:r>
            <a:r>
              <a:rPr lang="en-US" dirty="0"/>
              <a:t>in a few </a:t>
            </a:r>
            <a:r>
              <a:rPr lang="en-US" dirty="0" smtClean="0"/>
              <a:t>weeks)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 read from and write to </a:t>
            </a:r>
            <a:r>
              <a:rPr lang="en-US" i="1" dirty="0"/>
              <a:t>structured buffers</a:t>
            </a:r>
          </a:p>
          <a:p>
            <a:pPr lvl="1"/>
            <a:r>
              <a:rPr lang="en-US" dirty="0"/>
              <a:t>A buffer of </a:t>
            </a:r>
            <a:r>
              <a:rPr lang="en-US" dirty="0" err="1"/>
              <a:t>structs</a:t>
            </a:r>
            <a:r>
              <a:rPr lang="en-US" dirty="0"/>
              <a:t> in GPU </a:t>
            </a:r>
            <a:r>
              <a:rPr lang="en-US" dirty="0" smtClean="0"/>
              <a:t>memory (like particles)</a:t>
            </a:r>
            <a:endParaRPr lang="en-US" dirty="0"/>
          </a:p>
          <a:p>
            <a:pPr lvl="1"/>
            <a:r>
              <a:rPr lang="en-US" dirty="0" smtClean="0"/>
              <a:t>Entire system can exist on the GPU!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See second half of Compute Shader slides</a:t>
            </a:r>
          </a:p>
          <a:p>
            <a:pPr lvl="1"/>
            <a:r>
              <a:rPr lang="en-US" dirty="0" smtClean="0"/>
              <a:t>For info on compute particle implementation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new hotness: Compute </a:t>
            </a:r>
            <a:r>
              <a:rPr lang="en-US" sz="3600" dirty="0" err="1"/>
              <a:t>S</a:t>
            </a:r>
            <a:r>
              <a:rPr lang="en-US" sz="3600" dirty="0" err="1" smtClean="0"/>
              <a:t>haders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33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Particle System 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 that controls a group of particles</a:t>
            </a:r>
          </a:p>
          <a:p>
            <a:endParaRPr lang="en-US" dirty="0"/>
          </a:p>
          <a:p>
            <a:r>
              <a:rPr lang="en-US" dirty="0" smtClean="0"/>
              <a:t>What’s an emitter do?</a:t>
            </a:r>
          </a:p>
          <a:p>
            <a:pPr lvl="1"/>
            <a:r>
              <a:rPr lang="en-US" dirty="0" smtClean="0"/>
              <a:t>Spawns (emits) particles</a:t>
            </a:r>
          </a:p>
          <a:p>
            <a:pPr lvl="1"/>
            <a:r>
              <a:rPr lang="en-US" dirty="0" smtClean="0"/>
              <a:t>Updates (simulates) particles: move</a:t>
            </a:r>
            <a:r>
              <a:rPr lang="en-US" dirty="0" smtClean="0"/>
              <a:t>, </a:t>
            </a:r>
            <a:r>
              <a:rPr lang="en-US" dirty="0" smtClean="0"/>
              <a:t>fade, spin, </a:t>
            </a:r>
            <a:r>
              <a:rPr lang="en-US" dirty="0" smtClean="0"/>
              <a:t>etc.</a:t>
            </a:r>
          </a:p>
          <a:p>
            <a:pPr lvl="1"/>
            <a:r>
              <a:rPr lang="en-US" dirty="0" smtClean="0"/>
              <a:t>“Kills” or recycles particles</a:t>
            </a:r>
          </a:p>
          <a:p>
            <a:pPr lvl="1"/>
            <a:r>
              <a:rPr lang="en-US" dirty="0" smtClean="0"/>
              <a:t>Draws particles (potentially)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5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particle system = simple effect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effects</a:t>
            </a:r>
            <a:endParaRPr lang="en-US" dirty="0"/>
          </a:p>
        </p:txBody>
      </p:sp>
      <p:pic>
        <p:nvPicPr>
          <p:cNvPr id="3076" name="Picture 4" descr="http://upload.wikimedia.org/wikipedia/commons/d/d6/Blender3D_LoopingParticleFir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62200"/>
            <a:ext cx="2857500" cy="381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require multiple different emitters</a:t>
            </a:r>
          </a:p>
          <a:p>
            <a:pPr lvl="1"/>
            <a:r>
              <a:rPr lang="en-US" dirty="0"/>
              <a:t>And animated </a:t>
            </a:r>
            <a:r>
              <a:rPr lang="en-US" dirty="0" smtClean="0"/>
              <a:t>textures, geometry, lights, etc.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effects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70" y="2532818"/>
            <a:ext cx="5415059" cy="3973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1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Can spawns </a:t>
            </a:r>
            <a:br>
              <a:rPr lang="en-US" dirty="0" smtClean="0"/>
            </a:br>
            <a:r>
              <a:rPr lang="en-US" dirty="0" smtClean="0"/>
              <a:t>particles</a:t>
            </a:r>
            <a:r>
              <a:rPr lang="en-US" dirty="0"/>
              <a:t> </a:t>
            </a:r>
            <a:r>
              <a:rPr lang="en-US" dirty="0" smtClean="0"/>
              <a:t>on a mesh</a:t>
            </a:r>
          </a:p>
          <a:p>
            <a:endParaRPr lang="en-US" dirty="0"/>
          </a:p>
          <a:p>
            <a:r>
              <a:rPr lang="en-US" dirty="0" smtClean="0"/>
              <a:t>Moves them</a:t>
            </a:r>
            <a:br>
              <a:rPr lang="en-US" dirty="0" smtClean="0"/>
            </a:br>
            <a:r>
              <a:rPr lang="en-US" dirty="0" smtClean="0"/>
              <a:t>towards character</a:t>
            </a:r>
          </a:p>
          <a:p>
            <a:pPr lvl="1"/>
            <a:r>
              <a:rPr lang="en-US" dirty="0" smtClean="0"/>
              <a:t>“Curl noise” for</a:t>
            </a:r>
            <a:br>
              <a:rPr lang="en-US" dirty="0" smtClean="0"/>
            </a:br>
            <a:r>
              <a:rPr lang="en-US" dirty="0" smtClean="0"/>
              <a:t>fluid-like flow</a:t>
            </a:r>
          </a:p>
          <a:p>
            <a:pPr lvl="1"/>
            <a:endParaRPr lang="en-US" dirty="0"/>
          </a:p>
          <a:p>
            <a:r>
              <a:rPr lang="en-US" dirty="0" smtClean="0"/>
              <a:t>Some particles</a:t>
            </a:r>
            <a:br>
              <a:rPr lang="en-US" dirty="0" smtClean="0"/>
            </a:br>
            <a:r>
              <a:rPr lang="en-US" dirty="0" smtClean="0"/>
              <a:t>procedurally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err="1" smtClean="0"/>
              <a:t>ribbonized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All done w/</a:t>
            </a:r>
            <a:br>
              <a:rPr lang="en-US" dirty="0" smtClean="0"/>
            </a:br>
            <a:r>
              <a:rPr lang="en-US" dirty="0" smtClean="0"/>
              <a:t>compute </a:t>
            </a:r>
            <a:r>
              <a:rPr lang="en-US" dirty="0" err="1" smtClean="0"/>
              <a:t>shaders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then there’s </a:t>
            </a:r>
            <a:r>
              <a:rPr lang="en-US" dirty="0" err="1" smtClean="0"/>
              <a:t>inFAMOUS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026" name="Picture 2" descr="http://farm8.staticflickr.com/7374/12483115785_c9457481b3_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932" y="1511877"/>
            <a:ext cx="4494068" cy="4329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9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Spawn particles on mesh – then hide mesh</a:t>
            </a:r>
          </a:p>
          <a:p>
            <a:r>
              <a:rPr lang="en-US" dirty="0" smtClean="0"/>
              <a:t>Animate particles during attack</a:t>
            </a:r>
          </a:p>
          <a:p>
            <a:r>
              <a:rPr lang="en-US" dirty="0" smtClean="0"/>
              <a:t>Particles reform into shape – then show mesh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particles too</a:t>
            </a:r>
            <a:endParaRPr lang="en-US" dirty="0"/>
          </a:p>
        </p:txBody>
      </p:sp>
      <p:pic>
        <p:nvPicPr>
          <p:cNvPr id="2050" name="Picture 2" descr="C:\Users\Chris\Desktop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022282"/>
            <a:ext cx="6286500" cy="35309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9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Slide From </a:t>
            </a:r>
            <a:r>
              <a:rPr lang="en-US" sz="3200" dirty="0" err="1" smtClean="0"/>
              <a:t>inFAMOUS</a:t>
            </a:r>
            <a:r>
              <a:rPr lang="en-US" sz="3200" dirty="0" smtClean="0"/>
              <a:t> GDC Particle Talk</a:t>
            </a:r>
            <a:endParaRPr lang="en-US" sz="3200" dirty="0"/>
          </a:p>
        </p:txBody>
      </p:sp>
      <p:pic>
        <p:nvPicPr>
          <p:cNvPr id="3075" name="Picture 3" descr="C:\Users\Chris\Desktop\infamousPartci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84" y="1457602"/>
            <a:ext cx="7112233" cy="4866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for each group of particles</a:t>
            </a:r>
          </a:p>
          <a:p>
            <a:endParaRPr lang="en-US" dirty="0"/>
          </a:p>
          <a:p>
            <a:r>
              <a:rPr lang="en-US" dirty="0" smtClean="0"/>
              <a:t>5 torches in your game?  </a:t>
            </a:r>
          </a:p>
          <a:p>
            <a:pPr lvl="1"/>
            <a:r>
              <a:rPr lang="en-US" dirty="0" smtClean="0"/>
              <a:t>Each needs a </a:t>
            </a:r>
            <a:r>
              <a:rPr lang="en-US" i="1" dirty="0" smtClean="0"/>
              <a:t>fire emitters </a:t>
            </a:r>
            <a:r>
              <a:rPr lang="en-US" dirty="0" smtClean="0"/>
              <a:t>(5 total)</a:t>
            </a:r>
          </a:p>
          <a:p>
            <a:endParaRPr lang="en-US" dirty="0"/>
          </a:p>
          <a:p>
            <a:r>
              <a:rPr lang="en-US" dirty="0" smtClean="0"/>
              <a:t>Is it snowing?  </a:t>
            </a:r>
          </a:p>
          <a:p>
            <a:pPr lvl="1"/>
            <a:r>
              <a:rPr lang="en-US" dirty="0" smtClean="0"/>
              <a:t>Make a huge </a:t>
            </a:r>
            <a:r>
              <a:rPr lang="en-US" i="1" dirty="0" smtClean="0"/>
              <a:t>snow emitter </a:t>
            </a:r>
            <a:r>
              <a:rPr lang="en-US" dirty="0" smtClean="0"/>
              <a:t>in the sky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Sparks when player’s sword hits metal?</a:t>
            </a:r>
          </a:p>
          <a:p>
            <a:pPr lvl="1"/>
            <a:r>
              <a:rPr lang="en-US" dirty="0" smtClean="0"/>
              <a:t>Attach a </a:t>
            </a:r>
            <a:r>
              <a:rPr lang="en-US" i="1" dirty="0" smtClean="0"/>
              <a:t>spark emitter </a:t>
            </a:r>
            <a:r>
              <a:rPr lang="en-US" dirty="0" smtClean="0"/>
              <a:t>to the sword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emitters?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2670772"/>
            <a:ext cx="3472004" cy="3173558"/>
          </a:xfrm>
        </p:spPr>
        <p:txBody>
          <a:bodyPr>
            <a:normAutofit/>
          </a:bodyPr>
          <a:lstStyle/>
          <a:p>
            <a:r>
              <a:rPr lang="en-US" dirty="0" smtClean="0"/>
              <a:t>At a minimum:</a:t>
            </a:r>
          </a:p>
          <a:p>
            <a:pPr lvl="1"/>
            <a:r>
              <a:rPr lang="en-US" dirty="0"/>
              <a:t>Max particle count</a:t>
            </a:r>
          </a:p>
          <a:p>
            <a:pPr lvl="1"/>
            <a:r>
              <a:rPr lang="en-US" dirty="0" smtClean="0"/>
              <a:t>Array </a:t>
            </a:r>
            <a:r>
              <a:rPr lang="en-US" dirty="0" smtClean="0"/>
              <a:t>of </a:t>
            </a:r>
            <a:r>
              <a:rPr lang="en-US" dirty="0" smtClean="0"/>
              <a:t>particles</a:t>
            </a:r>
          </a:p>
          <a:p>
            <a:pPr lvl="1"/>
            <a:r>
              <a:rPr lang="en-US" dirty="0"/>
              <a:t>Emitter </a:t>
            </a:r>
            <a:r>
              <a:rPr lang="en-US" dirty="0" smtClean="0"/>
              <a:t>position</a:t>
            </a:r>
            <a:endParaRPr lang="en-US" dirty="0" smtClean="0"/>
          </a:p>
          <a:p>
            <a:pPr lvl="1"/>
            <a:r>
              <a:rPr lang="en-US" dirty="0" smtClean="0"/>
              <a:t>Emit rate (particles/sec)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data </a:t>
            </a:r>
            <a:r>
              <a:rPr lang="en-US" dirty="0" smtClean="0"/>
              <a:t>makes up an emitter?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929203" y="2670771"/>
            <a:ext cx="4744016" cy="3748135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Could also define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b="1" dirty="0" smtClean="0"/>
              <a:t>Type of emission</a:t>
            </a:r>
          </a:p>
          <a:p>
            <a:pPr lvl="2"/>
            <a:r>
              <a:rPr lang="en-US" sz="2300" dirty="0" smtClean="0"/>
              <a:t>All at once?  Explosions!</a:t>
            </a:r>
          </a:p>
          <a:p>
            <a:pPr lvl="2"/>
            <a:r>
              <a:rPr lang="en-US" sz="2300" dirty="0" smtClean="0"/>
              <a:t>Over time?  Fire/rain/etc</a:t>
            </a:r>
            <a:r>
              <a:rPr lang="en-US" sz="2300" dirty="0" smtClean="0"/>
              <a:t>.</a:t>
            </a:r>
            <a:endParaRPr lang="en-US" sz="2300" dirty="0" smtClean="0"/>
          </a:p>
          <a:p>
            <a:pPr lvl="1"/>
            <a:r>
              <a:rPr lang="en-US" b="1" dirty="0" smtClean="0"/>
              <a:t>Spawn area </a:t>
            </a:r>
            <a:r>
              <a:rPr lang="en-US" dirty="0" smtClean="0"/>
              <a:t>– Point, box, etc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b="1" dirty="0" smtClean="0"/>
              <a:t>Looping</a:t>
            </a:r>
            <a:r>
              <a:rPr lang="en-US" dirty="0" smtClean="0"/>
              <a:t> – recycle particles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r>
              <a:rPr lang="en-US" b="1" dirty="0" smtClean="0"/>
              <a:t>Material</a:t>
            </a:r>
            <a:r>
              <a:rPr lang="en-US" dirty="0" smtClean="0"/>
              <a:t> – Texture, blend, etc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b="1" dirty="0" smtClean="0"/>
              <a:t>Forces</a:t>
            </a:r>
            <a:r>
              <a:rPr lang="en-US" dirty="0" smtClean="0"/>
              <a:t> – Gravity, wind,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Randomization ranges</a:t>
            </a:r>
            <a:endParaRPr lang="en-US" dirty="0"/>
          </a:p>
          <a:p>
            <a:pPr lvl="1"/>
            <a:r>
              <a:rPr lang="en-US" dirty="0" smtClean="0"/>
              <a:t>And </a:t>
            </a:r>
            <a:r>
              <a:rPr lang="en-US" dirty="0" smtClean="0"/>
              <a:t>more</a:t>
            </a:r>
            <a:endParaRPr lang="en-US" dirty="0" smtClean="0"/>
          </a:p>
          <a:p>
            <a:endParaRPr lang="en-US" sz="160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57199" y="1417638"/>
            <a:ext cx="7518903" cy="10539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Particles themselves</a:t>
            </a:r>
          </a:p>
          <a:p>
            <a:r>
              <a:rPr lang="en-US" dirty="0" smtClean="0"/>
              <a:t>Any data that is the same for all particles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7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uiExpand="1"/>
      <p:bldP spid="5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GM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GM Theme" id="{C4DF8C31-D5B5-4BAD-98EE-894D92BB13CA}" vid="{AEEDC3A5-6068-4D75-927B-93DEDE33ED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IGM Theme</Template>
  <TotalTime>499</TotalTime>
  <Words>2907</Words>
  <Application>Microsoft Office PowerPoint</Application>
  <PresentationFormat>On-screen Show (4:3)</PresentationFormat>
  <Paragraphs>729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Consolas</vt:lpstr>
      <vt:lpstr>Lucida Sans Unicode</vt:lpstr>
      <vt:lpstr>Verdana</vt:lpstr>
      <vt:lpstr>Wingdings</vt:lpstr>
      <vt:lpstr>Wingdings 2</vt:lpstr>
      <vt:lpstr>Wingdings 3</vt:lpstr>
      <vt:lpstr>IGM Theme</vt:lpstr>
      <vt:lpstr>Particles</vt:lpstr>
      <vt:lpstr>What are particles used for?</vt:lpstr>
      <vt:lpstr>What’s a particle?</vt:lpstr>
      <vt:lpstr>What can individual particles do?</vt:lpstr>
      <vt:lpstr>What data makes up a particle?</vt:lpstr>
      <vt:lpstr>Organizing particles</vt:lpstr>
      <vt:lpstr>Emitter</vt:lpstr>
      <vt:lpstr>How many emitters?</vt:lpstr>
      <vt:lpstr>What data makes up an emitter?</vt:lpstr>
      <vt:lpstr>Multiple emitters for one effect</vt:lpstr>
      <vt:lpstr>Particle  Implementation</vt:lpstr>
      <vt:lpstr>Approaches to particle systems</vt:lpstr>
      <vt:lpstr>This approach: CPU-based</vt:lpstr>
      <vt:lpstr>Particle systems in code</vt:lpstr>
      <vt:lpstr>Particle system steps</vt:lpstr>
      <vt:lpstr>Code Setup</vt:lpstr>
      <vt:lpstr>Emitter setup for CPU approaches</vt:lpstr>
      <vt:lpstr>Particle definitions</vt:lpstr>
      <vt:lpstr>Storing particles in an Emitter</vt:lpstr>
      <vt:lpstr>Tracking particles CPU-side</vt:lpstr>
      <vt:lpstr>Circular buffer</vt:lpstr>
      <vt:lpstr>Particle Simulation</vt:lpstr>
      <vt:lpstr>Simulation</vt:lpstr>
      <vt:lpstr>Particle emission</vt:lpstr>
      <vt:lpstr>Emitting a single particle</vt:lpstr>
      <vt:lpstr>Updating particles</vt:lpstr>
      <vt:lpstr>Emitters &amp; “dead” particles</vt:lpstr>
      <vt:lpstr>CPU -&gt; GPU Copy</vt:lpstr>
      <vt:lpstr>GPU setup for basic particle system</vt:lpstr>
      <vt:lpstr>GPU buffer for particles? Dynamic!</vt:lpstr>
      <vt:lpstr>Dynamic vertex buffer creation</vt:lpstr>
      <vt:lpstr>Create a dynamic vertex buffer</vt:lpstr>
      <vt:lpstr>Writing to a dynamic buffer</vt:lpstr>
      <vt:lpstr>Copying to dynamic buffer</vt:lpstr>
      <vt:lpstr>Copying vertices to GPU</vt:lpstr>
      <vt:lpstr>Creating vertices from particles</vt:lpstr>
      <vt:lpstr>Should particles be sorted?</vt:lpstr>
      <vt:lpstr>Sorting for alpha blending</vt:lpstr>
      <vt:lpstr>Particle Rendering</vt:lpstr>
      <vt:lpstr>How are particles rendered?</vt:lpstr>
      <vt:lpstr>Particle orientation</vt:lpstr>
      <vt:lpstr>Billboard example</vt:lpstr>
      <vt:lpstr>Billboarding implementation</vt:lpstr>
      <vt:lpstr>World space vs. Local space</vt:lpstr>
      <vt:lpstr>World space particles – fire trails</vt:lpstr>
      <vt:lpstr>Local space particles – jet engines</vt:lpstr>
      <vt:lpstr>Particle shaders</vt:lpstr>
      <vt:lpstr>Rendering particles</vt:lpstr>
      <vt:lpstr>Rendering particles</vt:lpstr>
      <vt:lpstr>Parallelize the particle rendering!</vt:lpstr>
      <vt:lpstr>Rendering an emitter</vt:lpstr>
      <vt:lpstr>DirectX render states for particles</vt:lpstr>
      <vt:lpstr>Additive blending with depth writing (Bad)</vt:lpstr>
      <vt:lpstr>Additive blending without depth writing</vt:lpstr>
      <vt:lpstr>Where do particles fit into rendering?</vt:lpstr>
      <vt:lpstr>Conclusions</vt:lpstr>
      <vt:lpstr>CPU-based approach: Conclusion</vt:lpstr>
      <vt:lpstr>Improvements &amp; Optimizations</vt:lpstr>
      <vt:lpstr>Problems w/ CPU-based approach</vt:lpstr>
      <vt:lpstr>Simulation improvements?</vt:lpstr>
      <vt:lpstr>VS – Constant accel function</vt:lpstr>
      <vt:lpstr>CPU still doing some work</vt:lpstr>
      <vt:lpstr>Copy improvements?</vt:lpstr>
      <vt:lpstr>Structured buffers</vt:lpstr>
      <vt:lpstr>Structured buffers in practice</vt:lpstr>
      <vt:lpstr>Render optimizations?</vt:lpstr>
      <vt:lpstr>Geometry shaders?  Ehhh…</vt:lpstr>
      <vt:lpstr>The new hotness: Compute Shaders</vt:lpstr>
      <vt:lpstr>Particle System Examples</vt:lpstr>
      <vt:lpstr>Simple effects</vt:lpstr>
      <vt:lpstr>Complex effects</vt:lpstr>
      <vt:lpstr>And then there’s inFAMOUS…</vt:lpstr>
      <vt:lpstr>Character particles too</vt:lpstr>
      <vt:lpstr>Slide From inFAMOUS GDC Particle Talk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Particles</dc:title>
  <dc:creator>Chris Cascioli</dc:creator>
  <cp:lastModifiedBy>Chris Cascioli</cp:lastModifiedBy>
  <cp:revision>183</cp:revision>
  <dcterms:created xsi:type="dcterms:W3CDTF">2018-11-06T12:12:58Z</dcterms:created>
  <dcterms:modified xsi:type="dcterms:W3CDTF">2019-04-04T04:27:17Z</dcterms:modified>
</cp:coreProperties>
</file>